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0" r:id="rId6"/>
    <p:sldId id="272" r:id="rId7"/>
    <p:sldId id="260" r:id="rId8"/>
    <p:sldId id="261" r:id="rId9"/>
    <p:sldId id="262" r:id="rId10"/>
    <p:sldId id="268" r:id="rId11"/>
    <p:sldId id="263" r:id="rId12"/>
    <p:sldId id="267" r:id="rId13"/>
    <p:sldId id="273" r:id="rId14"/>
    <p:sldId id="264" r:id="rId15"/>
    <p:sldId id="265" r:id="rId16"/>
    <p:sldId id="269" r:id="rId17"/>
    <p:sldId id="274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B001C5C-F83E-7740-BA40-AE5896E7F427}">
          <p14:sldIdLst>
            <p14:sldId id="256"/>
            <p14:sldId id="257"/>
            <p14:sldId id="258"/>
            <p14:sldId id="259"/>
            <p14:sldId id="270"/>
            <p14:sldId id="272"/>
            <p14:sldId id="260"/>
            <p14:sldId id="261"/>
            <p14:sldId id="262"/>
            <p14:sldId id="268"/>
            <p14:sldId id="263"/>
            <p14:sldId id="267"/>
            <p14:sldId id="273"/>
            <p14:sldId id="264"/>
            <p14:sldId id="265"/>
            <p14:sldId id="269"/>
            <p14:sldId id="27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8" autoAdjust="0"/>
    <p:restoredTop sz="74251" autoAdjust="0"/>
  </p:normalViewPr>
  <p:slideViewPr>
    <p:cSldViewPr snapToGrid="0" snapToObjects="1">
      <p:cViewPr>
        <p:scale>
          <a:sx n="99" d="100"/>
          <a:sy n="99" d="100"/>
        </p:scale>
        <p:origin x="-214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C6A6-518D-8E4C-887F-D9FD8BCD552E}" type="datetimeFigureOut">
              <a:rPr lang="nl-NL" smtClean="0"/>
              <a:t>14-03-16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4A108-D946-D843-8F11-0DBF095F8B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41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600" b="1" dirty="0" smtClean="0"/>
              <a:t>Opening</a:t>
            </a:r>
            <a:r>
              <a:rPr lang="nl-NL" sz="1600" b="1" baseline="0" dirty="0" smtClean="0"/>
              <a:t> </a:t>
            </a:r>
            <a:endParaRPr lang="nl-NL" sz="18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72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Voorbeeld</a:t>
            </a:r>
            <a:r>
              <a:rPr lang="nl-NL" b="1" baseline="0" dirty="0" smtClean="0"/>
              <a:t> front en back office 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Wat wilt u wel zichtbaar maken? – voorbeeld </a:t>
            </a:r>
            <a:r>
              <a:rPr lang="nl-NL" b="1" baseline="0" dirty="0" smtClean="0">
                <a:sym typeface="Wingdings"/>
              </a:rPr>
              <a:t> broodjes worden geserveerd. 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22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Aanlevering</a:t>
            </a:r>
            <a:r>
              <a:rPr lang="nl-NL" b="1" baseline="0" dirty="0" smtClean="0"/>
              <a:t> – Blue print – Faalpunten (advies) 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45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Onderdelen</a:t>
            </a:r>
            <a:r>
              <a:rPr lang="nl-NL" b="1" baseline="0" dirty="0" smtClean="0"/>
              <a:t> toelichten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Actie – front – back – ondersteunende </a:t>
            </a:r>
            <a:r>
              <a:rPr lang="nl-NL" b="1" baseline="0" dirty="0" err="1" smtClean="0"/>
              <a:t>diesnten</a:t>
            </a:r>
            <a:r>
              <a:rPr lang="nl-NL" b="1" baseline="0" dirty="0" smtClean="0"/>
              <a:t> 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371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Onderdeel</a:t>
            </a:r>
            <a:r>
              <a:rPr lang="nl-NL" b="1" baseline="0" dirty="0" smtClean="0"/>
              <a:t> toelichten van de blue print </a:t>
            </a:r>
          </a:p>
          <a:p>
            <a:endParaRPr lang="nl-NL" b="1" baseline="0" dirty="0" smtClean="0"/>
          </a:p>
          <a:p>
            <a:r>
              <a:rPr lang="nl-NL" b="1" baseline="0" dirty="0" err="1" smtClean="0"/>
              <a:t>Faalpunt</a:t>
            </a:r>
            <a:r>
              <a:rPr lang="nl-NL" b="1" baseline="0" dirty="0" smtClean="0"/>
              <a:t>: Reminder mail 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848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Toevoeging</a:t>
            </a:r>
            <a:r>
              <a:rPr lang="nl-NL" b="1" baseline="0" dirty="0" smtClean="0"/>
              <a:t> voor studenten, geeft overzicht in marketing proces 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Co-creatie – klanten willen onderdeel zijn, ieder op zijn eigen manier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Moet wel sturing plaats vinden 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Belangrijk voor uw bedrijf? </a:t>
            </a:r>
            <a:r>
              <a:rPr lang="nl-NL" b="1" baseline="0" dirty="0" smtClean="0">
                <a:sym typeface="Wingdings"/>
              </a:rPr>
              <a:t> hoe toepasbaar is het?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480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Erg</a:t>
            </a:r>
            <a:r>
              <a:rPr lang="nl-NL" b="1" baseline="0" dirty="0" smtClean="0"/>
              <a:t> toegankelijk voor alles 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Handleiding voor (nieuwe) medewerker?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Specifiek voor elke afdeling?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Creëert overzicht 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117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Klein onderdeel customer </a:t>
            </a:r>
            <a:r>
              <a:rPr lang="nl-NL" b="1" dirty="0" err="1" smtClean="0"/>
              <a:t>journey</a:t>
            </a:r>
            <a:r>
              <a:rPr lang="nl-NL" b="1" dirty="0" smtClean="0"/>
              <a:t> van Roompot</a:t>
            </a:r>
            <a:r>
              <a:rPr lang="nl-NL" b="1" baseline="0" dirty="0" smtClean="0"/>
              <a:t> 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774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Hoe kan ik er voor zorgen dat u mij over een half jaar nog</a:t>
            </a:r>
            <a:r>
              <a:rPr lang="nl-NL" b="1" baseline="0" dirty="0" smtClean="0"/>
              <a:t> niet ben vergeten? Dat is ook uw doel, toch? 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Laatste plaatje: ik hoop dat ik u heb mogen inspireren tijdens deze presentatie. 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887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Dankwoord. </a:t>
            </a:r>
            <a:r>
              <a:rPr lang="nl-NL" dirty="0" smtClean="0"/>
              <a:t>Vragen??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28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b="1" dirty="0" smtClean="0"/>
              <a:t>Voorstellen</a:t>
            </a:r>
            <a:r>
              <a:rPr lang="nl-NL" sz="1800" b="1" baseline="0" dirty="0" smtClean="0"/>
              <a:t> – School carrière  - Minor </a:t>
            </a:r>
            <a:r>
              <a:rPr lang="nl-NL" sz="1800" b="1" baseline="0" dirty="0" err="1" smtClean="0"/>
              <a:t>oostenrijk</a:t>
            </a:r>
            <a:r>
              <a:rPr lang="nl-NL" sz="1800" b="1" baseline="0" dirty="0" smtClean="0"/>
              <a:t> – Naast student </a:t>
            </a:r>
            <a:endParaRPr lang="nl-NL" sz="18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84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Onderwerpen</a:t>
            </a:r>
            <a:r>
              <a:rPr lang="nl-NL" b="1" baseline="0" dirty="0" smtClean="0"/>
              <a:t> – Meenemen naar de momenten – Gedachtegang vanuit student / mij 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80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2</a:t>
            </a:r>
            <a:r>
              <a:rPr lang="nl-NL" b="1" baseline="0" dirty="0" smtClean="0"/>
              <a:t> onderdelen van de course – theorie / opdracht – </a:t>
            </a:r>
            <a:r>
              <a:rPr lang="nl-NL" b="1" baseline="0" dirty="0" err="1" smtClean="0"/>
              <a:t>Flower</a:t>
            </a:r>
            <a:r>
              <a:rPr lang="nl-NL" b="1" baseline="0" dirty="0" smtClean="0"/>
              <a:t> of service model 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71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Duidelijk</a:t>
            </a:r>
            <a:r>
              <a:rPr lang="nl-NL" b="1" baseline="0" dirty="0" smtClean="0"/>
              <a:t> overzicht van dienstverlening 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78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Service</a:t>
            </a:r>
            <a:r>
              <a:rPr lang="nl-NL" b="1" baseline="0" dirty="0" smtClean="0"/>
              <a:t> Blue Print (uitleg wat is het) – Diensten </a:t>
            </a:r>
            <a:r>
              <a:rPr lang="nl-NL" b="1" baseline="0" dirty="0" smtClean="0">
                <a:sym typeface="Wingdings"/>
              </a:rPr>
              <a:t> product (gemak) – Klant of relatie? Betrokkenheid van de klant 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71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Wat</a:t>
            </a:r>
            <a:r>
              <a:rPr lang="nl-NL" b="1" baseline="0" dirty="0" smtClean="0"/>
              <a:t> hield de opdracht in? 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Economische agenda, input van ondernemers / </a:t>
            </a:r>
            <a:r>
              <a:rPr lang="nl-NL" b="1" baseline="0" dirty="0" err="1" smtClean="0"/>
              <a:t>particiliers</a:t>
            </a:r>
            <a:r>
              <a:rPr lang="nl-NL" b="1" baseline="0" dirty="0" smtClean="0"/>
              <a:t> over de economische agenda. 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Waarom is er voor dit onderdeel gekozen? 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Alle facetten zitten hierin, social, face to face, etc. 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26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Doelstellingen</a:t>
            </a:r>
            <a:r>
              <a:rPr lang="nl-NL" b="1" baseline="0" dirty="0" smtClean="0"/>
              <a:t> Blue Print 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Script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Faalpunten in kaart brengen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Dienst implementeerbaar maken – perspectief vanuit een bestaande dienst, als een nieuw product.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417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Hoe</a:t>
            </a:r>
            <a:r>
              <a:rPr lang="nl-NL" b="1" baseline="0" dirty="0" smtClean="0"/>
              <a:t> hebben we de blue print kunnen maken</a:t>
            </a:r>
          </a:p>
          <a:p>
            <a:endParaRPr lang="nl-NL" b="1" baseline="0" dirty="0"/>
          </a:p>
          <a:p>
            <a:r>
              <a:rPr lang="nl-NL" b="1" baseline="0" dirty="0" smtClean="0"/>
              <a:t>Faalpunten </a:t>
            </a:r>
          </a:p>
          <a:p>
            <a:endParaRPr lang="nl-NL" b="1" baseline="0" dirty="0" smtClean="0"/>
          </a:p>
          <a:p>
            <a:r>
              <a:rPr lang="nl-NL" b="1" baseline="0" dirty="0" smtClean="0"/>
              <a:t>Front en Back office, terugkoppeling of interviews (back-</a:t>
            </a:r>
            <a:r>
              <a:rPr lang="nl-NL" b="1" baseline="0" dirty="0" err="1" smtClean="0"/>
              <a:t>offcie</a:t>
            </a:r>
            <a:r>
              <a:rPr lang="nl-NL" b="1" baseline="0" dirty="0" smtClean="0"/>
              <a:t>) en deelname (front office)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A108-D946-D843-8F11-0DBF095F8BD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70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14-03-16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14-03-16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14-03-16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14-03-16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14-03-16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14-03-16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14-03-16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14-03-16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14-03-16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14-03-16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14-03-16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14-03-16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Service Blue Print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727200" y="3298377"/>
            <a:ext cx="5712179" cy="1524000"/>
          </a:xfrm>
        </p:spPr>
        <p:txBody>
          <a:bodyPr/>
          <a:lstStyle/>
          <a:p>
            <a:r>
              <a:rPr lang="nl-NL" dirty="0" smtClean="0"/>
              <a:t>Student aan het woord</a:t>
            </a:r>
          </a:p>
          <a:p>
            <a:r>
              <a:rPr lang="nl-NL" sz="2000" i="1" dirty="0" smtClean="0"/>
              <a:t>Dave Caljouw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 descr="Naamloos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1" y="4684985"/>
            <a:ext cx="2179119" cy="174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2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Front – Back office </a:t>
            </a:r>
            <a:endParaRPr lang="nl-NL" dirty="0"/>
          </a:p>
        </p:txBody>
      </p:sp>
      <p:pic>
        <p:nvPicPr>
          <p:cNvPr id="5" name="Afbeelding 4" descr="Naamloos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9" y="5084312"/>
            <a:ext cx="2124488" cy="169959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120026" y="5975048"/>
            <a:ext cx="38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10</a:t>
            </a:r>
            <a:endParaRPr lang="nl-NL" sz="12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136537"/>
              </p:ext>
            </p:extLst>
          </p:nvPr>
        </p:nvGraphicFramePr>
        <p:xfrm>
          <a:off x="1416177" y="2020067"/>
          <a:ext cx="6096000" cy="28217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535757"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/>
                        <a:t>Front office 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trike="noStrike" dirty="0" smtClean="0"/>
                        <a:t>Back office </a:t>
                      </a:r>
                      <a:endParaRPr lang="nl-NL" strike="noStrike" dirty="0"/>
                    </a:p>
                  </a:txBody>
                  <a:tcPr/>
                </a:tc>
              </a:tr>
              <a:tr h="2025945"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pPr algn="ctr"/>
                      <a:r>
                        <a:rPr lang="nl-NL" dirty="0" smtClean="0"/>
                        <a:t>Hapje</a:t>
                      </a:r>
                      <a:r>
                        <a:rPr lang="nl-NL" baseline="0" dirty="0" smtClean="0"/>
                        <a:t> en een drankje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trike="sngStrike" dirty="0" smtClean="0"/>
                    </a:p>
                    <a:p>
                      <a:r>
                        <a:rPr lang="nl-NL" strike="sngStrike" dirty="0" smtClean="0"/>
                        <a:t>Voorbereiding</a:t>
                      </a:r>
                      <a:endParaRPr lang="nl-NL" strike="sngStrike" dirty="0" smtClean="0"/>
                    </a:p>
                    <a:p>
                      <a:r>
                        <a:rPr lang="nl-NL" strike="sngStrike" dirty="0" smtClean="0"/>
                        <a:t>Leverancier</a:t>
                      </a:r>
                    </a:p>
                    <a:p>
                      <a:r>
                        <a:rPr lang="nl-NL" strike="sngStrike" dirty="0" smtClean="0"/>
                        <a:t>Gereed</a:t>
                      </a:r>
                      <a:r>
                        <a:rPr lang="nl-NL" strike="sngStrike" baseline="0" dirty="0" smtClean="0"/>
                        <a:t> voor </a:t>
                      </a:r>
                      <a:r>
                        <a:rPr lang="nl-NL" strike="sngStrike" baseline="0" dirty="0" smtClean="0"/>
                        <a:t>transport</a:t>
                      </a:r>
                      <a:endParaRPr lang="nl-NL" strike="sngStrike" baseline="0" dirty="0" smtClean="0"/>
                    </a:p>
                    <a:p>
                      <a:r>
                        <a:rPr lang="nl-NL" strike="sngStrike" baseline="0" dirty="0" smtClean="0"/>
                        <a:t>Aflevering  </a:t>
                      </a:r>
                      <a:endParaRPr lang="nl-NL" strike="sngStrike" baseline="0" dirty="0" smtClean="0"/>
                    </a:p>
                    <a:p>
                      <a:r>
                        <a:rPr lang="nl-NL" strike="sngStrike" baseline="0" dirty="0" smtClean="0"/>
                        <a:t>Factuur</a:t>
                      </a:r>
                    </a:p>
                    <a:p>
                      <a:endParaRPr lang="nl-NL" strike="sngStrike" dirty="0" smtClean="0"/>
                    </a:p>
                    <a:p>
                      <a:endParaRPr lang="nl-NL" strike="sngStrik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1842809" y="4868774"/>
            <a:ext cx="524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Wat wilt u wel zichtbaar maken voor uw klant?</a:t>
            </a:r>
          </a:p>
        </p:txBody>
      </p:sp>
    </p:spTree>
    <p:extLst>
      <p:ext uri="{BB962C8B-B14F-4D97-AF65-F5344CB8AC3E}">
        <p14:creationId xmlns:p14="http://schemas.microsoft.com/office/powerpoint/2010/main" val="127995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Oplevering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NL" dirty="0" smtClean="0"/>
              <a:t> </a:t>
            </a:r>
            <a:r>
              <a:rPr lang="nl-NL" sz="2000" dirty="0" smtClean="0"/>
              <a:t>Advies </a:t>
            </a:r>
            <a:endParaRPr lang="nl-NL" sz="2000" dirty="0" smtClean="0"/>
          </a:p>
          <a:p>
            <a:pPr lvl="1"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Service Blue Print </a:t>
            </a:r>
          </a:p>
          <a:p>
            <a:pPr lvl="1"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Faalpunten</a:t>
            </a:r>
            <a:endParaRPr lang="nl-NL" sz="2000" dirty="0"/>
          </a:p>
        </p:txBody>
      </p:sp>
      <p:pic>
        <p:nvPicPr>
          <p:cNvPr id="5" name="Afbeelding 4" descr="Naamloos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9" y="5084312"/>
            <a:ext cx="2124488" cy="169959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120026" y="5975048"/>
            <a:ext cx="38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11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51117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ervice Blueprint Provincie 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7751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502952" y="6264143"/>
            <a:ext cx="38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12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7583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Blue Print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3040" y="2020067"/>
            <a:ext cx="6196405" cy="36038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NL" sz="1600" dirty="0" smtClean="0"/>
              <a:t> Actie van de deelnemer</a:t>
            </a:r>
          </a:p>
          <a:p>
            <a:pPr lvl="1">
              <a:lnSpc>
                <a:spcPct val="120000"/>
              </a:lnSpc>
            </a:pPr>
            <a:r>
              <a:rPr lang="nl-NL" sz="1600" dirty="0"/>
              <a:t> </a:t>
            </a:r>
            <a:r>
              <a:rPr lang="nl-NL" sz="1600" dirty="0" smtClean="0"/>
              <a:t>Meld zich aan via social media</a:t>
            </a:r>
          </a:p>
          <a:p>
            <a:pPr>
              <a:lnSpc>
                <a:spcPct val="120000"/>
              </a:lnSpc>
            </a:pPr>
            <a:r>
              <a:rPr lang="nl-NL" sz="1600" dirty="0"/>
              <a:t> </a:t>
            </a:r>
            <a:r>
              <a:rPr lang="nl-NL" sz="1600" dirty="0" smtClean="0"/>
              <a:t>Front office </a:t>
            </a:r>
          </a:p>
          <a:p>
            <a:pPr lvl="1">
              <a:lnSpc>
                <a:spcPct val="120000"/>
              </a:lnSpc>
            </a:pPr>
            <a:r>
              <a:rPr lang="nl-NL" sz="1600" dirty="0" smtClean="0"/>
              <a:t>Activiteit op Facebook met oproep</a:t>
            </a:r>
          </a:p>
          <a:p>
            <a:pPr>
              <a:lnSpc>
                <a:spcPct val="120000"/>
              </a:lnSpc>
            </a:pPr>
            <a:r>
              <a:rPr lang="nl-NL" sz="1600" dirty="0"/>
              <a:t> </a:t>
            </a:r>
            <a:r>
              <a:rPr lang="nl-NL" sz="1600" dirty="0" smtClean="0"/>
              <a:t>Back office </a:t>
            </a:r>
          </a:p>
          <a:p>
            <a:pPr lvl="1">
              <a:lnSpc>
                <a:spcPct val="120000"/>
              </a:lnSpc>
            </a:pPr>
            <a:r>
              <a:rPr lang="nl-NL" sz="1600" dirty="0"/>
              <a:t> Facebook activiteit aanmaken</a:t>
            </a:r>
          </a:p>
          <a:p>
            <a:pPr lvl="1">
              <a:lnSpc>
                <a:spcPct val="120000"/>
              </a:lnSpc>
            </a:pPr>
            <a:r>
              <a:rPr lang="nl-NL" sz="1600" dirty="0"/>
              <a:t> Mails</a:t>
            </a:r>
          </a:p>
          <a:p>
            <a:pPr lvl="1">
              <a:lnSpc>
                <a:spcPct val="120000"/>
              </a:lnSpc>
            </a:pPr>
            <a:r>
              <a:rPr lang="nl-NL" sz="1600" dirty="0"/>
              <a:t> Archiveren  </a:t>
            </a:r>
            <a:endParaRPr lang="nl-NL" sz="1600" dirty="0" smtClean="0"/>
          </a:p>
          <a:p>
            <a:pPr>
              <a:lnSpc>
                <a:spcPct val="120000"/>
              </a:lnSpc>
            </a:pPr>
            <a:r>
              <a:rPr lang="nl-NL" sz="1600" dirty="0"/>
              <a:t> </a:t>
            </a:r>
            <a:r>
              <a:rPr lang="nl-NL" sz="1600" dirty="0" smtClean="0"/>
              <a:t>Ondersteunende diensten</a:t>
            </a:r>
          </a:p>
          <a:p>
            <a:pPr lvl="1">
              <a:lnSpc>
                <a:spcPct val="120000"/>
              </a:lnSpc>
            </a:pPr>
            <a:r>
              <a:rPr lang="nl-NL" sz="1600" dirty="0" smtClean="0"/>
              <a:t>Intranet </a:t>
            </a:r>
          </a:p>
          <a:p>
            <a:pPr lvl="1"/>
            <a:endParaRPr lang="nl-NL" sz="1400" dirty="0"/>
          </a:p>
        </p:txBody>
      </p:sp>
      <p:pic>
        <p:nvPicPr>
          <p:cNvPr id="4" name="Afbeelding 3" descr="Naamloos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9" y="5084312"/>
            <a:ext cx="2124488" cy="1699590"/>
          </a:xfrm>
          <a:prstGeom prst="rect">
            <a:avLst/>
          </a:prstGeom>
        </p:spPr>
      </p:pic>
      <p:pic>
        <p:nvPicPr>
          <p:cNvPr id="5" name="Afbeelding 4" descr="faalpunt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47" y="3096846"/>
            <a:ext cx="4261828" cy="340946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120026" y="5975048"/>
            <a:ext cx="38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13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29008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2000" dirty="0" smtClean="0"/>
              <a:t> Toevoeging voor studenten  </a:t>
            </a:r>
          </a:p>
          <a:p>
            <a:pPr>
              <a:lnSpc>
                <a:spcPct val="120000"/>
              </a:lnSpc>
            </a:pPr>
            <a:r>
              <a:rPr lang="nl-NL" sz="2000" dirty="0" smtClean="0"/>
              <a:t> Co-</a:t>
            </a:r>
            <a:r>
              <a:rPr lang="nl-NL" sz="2000" dirty="0" smtClean="0"/>
              <a:t>creatie</a:t>
            </a:r>
          </a:p>
          <a:p>
            <a:pPr lvl="1">
              <a:lnSpc>
                <a:spcPct val="120000"/>
              </a:lnSpc>
            </a:pPr>
            <a:r>
              <a:rPr lang="nl-NL" sz="1800" dirty="0" smtClean="0"/>
              <a:t> Samenwerking </a:t>
            </a:r>
            <a:endParaRPr lang="nl-NL" sz="1800" dirty="0" smtClean="0"/>
          </a:p>
          <a:p>
            <a:pPr>
              <a:lnSpc>
                <a:spcPct val="120000"/>
              </a:lnSpc>
            </a:pPr>
            <a:r>
              <a:rPr lang="nl-NL" sz="2000" dirty="0" smtClean="0">
                <a:sym typeface="Wingdings"/>
              </a:rPr>
              <a:t> Sturing</a:t>
            </a:r>
            <a:endParaRPr lang="nl-NL" sz="2000" dirty="0" smtClean="0">
              <a:sym typeface="Wingdings"/>
            </a:endParaRPr>
          </a:p>
          <a:p>
            <a:pPr>
              <a:lnSpc>
                <a:spcPct val="120000"/>
              </a:lnSpc>
            </a:pPr>
            <a:r>
              <a:rPr lang="nl-NL" sz="2000" dirty="0">
                <a:sym typeface="Wingdings"/>
              </a:rPr>
              <a:t> </a:t>
            </a:r>
            <a:r>
              <a:rPr lang="nl-NL" sz="2000" dirty="0" smtClean="0">
                <a:sym typeface="Wingdings"/>
              </a:rPr>
              <a:t>Belangrijk voor uw bedrijf? </a:t>
            </a:r>
            <a:endParaRPr lang="nl-NL" sz="2000" dirty="0"/>
          </a:p>
        </p:txBody>
      </p:sp>
      <p:pic>
        <p:nvPicPr>
          <p:cNvPr id="5" name="Afbeelding 4" descr="Naamloos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9" y="5084312"/>
            <a:ext cx="2124488" cy="169959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120026" y="5975048"/>
            <a:ext cx="38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14</a:t>
            </a:r>
            <a:endParaRPr lang="nl-NL" sz="1200" dirty="0"/>
          </a:p>
        </p:txBody>
      </p:sp>
      <p:pic>
        <p:nvPicPr>
          <p:cNvPr id="8" name="Afbeelding 7" descr="Cocreatie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53" y="2981759"/>
            <a:ext cx="4389509" cy="35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0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Toepasbaarheid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NL" sz="2000" dirty="0" smtClean="0"/>
              <a:t> Toegankelijk</a:t>
            </a:r>
          </a:p>
          <a:p>
            <a:pPr lvl="1"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Handleiding </a:t>
            </a:r>
          </a:p>
          <a:p>
            <a:pPr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Specifiek </a:t>
            </a:r>
          </a:p>
          <a:p>
            <a:pPr lvl="1"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Voor elke afdeling</a:t>
            </a:r>
          </a:p>
          <a:p>
            <a:pPr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Overzicht </a:t>
            </a:r>
          </a:p>
          <a:p>
            <a:pPr marL="365760" lvl="1" indent="0">
              <a:buNone/>
            </a:pPr>
            <a:endParaRPr lang="nl-NL" dirty="0"/>
          </a:p>
        </p:txBody>
      </p:sp>
      <p:pic>
        <p:nvPicPr>
          <p:cNvPr id="5" name="Afbeelding 4" descr="Naamloos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9" y="5084312"/>
            <a:ext cx="2124488" cy="169959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120026" y="5975048"/>
            <a:ext cx="38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15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96124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120026" y="5975048"/>
            <a:ext cx="38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16</a:t>
            </a:r>
            <a:endParaRPr lang="nl-NL" sz="1200" dirty="0"/>
          </a:p>
        </p:txBody>
      </p:sp>
      <p:pic>
        <p:nvPicPr>
          <p:cNvPr id="5" name="Afbeelding 4" descr="mensen-help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4" y="1902446"/>
            <a:ext cx="1997169" cy="1997169"/>
          </a:xfrm>
          <a:prstGeom prst="rect">
            <a:avLst/>
          </a:prstGeom>
        </p:spPr>
      </p:pic>
      <p:pic>
        <p:nvPicPr>
          <p:cNvPr id="6" name="Afbeelding 5" descr="keuzes-mak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11" y="1902446"/>
            <a:ext cx="1902446" cy="1902446"/>
          </a:xfrm>
          <a:prstGeom prst="rect">
            <a:avLst/>
          </a:prstGeom>
        </p:spPr>
      </p:pic>
      <p:pic>
        <p:nvPicPr>
          <p:cNvPr id="7" name="Afbeelding 6" descr="Keuze teveel.ps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34" y="679867"/>
            <a:ext cx="5419696" cy="4335757"/>
          </a:xfrm>
          <a:prstGeom prst="rect">
            <a:avLst/>
          </a:prstGeom>
        </p:spPr>
      </p:pic>
      <p:pic>
        <p:nvPicPr>
          <p:cNvPr id="9" name="Afbeelding 8" descr="INsp.ps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83" y="3804892"/>
            <a:ext cx="3303129" cy="2642503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 flipH="1">
            <a:off x="5939912" y="2020067"/>
            <a:ext cx="1796085" cy="1784825"/>
          </a:xfrm>
          <a:prstGeom prst="line">
            <a:avLst/>
          </a:prstGeom>
          <a:ln w="5715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939912" y="2020067"/>
            <a:ext cx="1796085" cy="1784825"/>
          </a:xfrm>
          <a:prstGeom prst="line">
            <a:avLst/>
          </a:prstGeom>
          <a:ln w="5715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Afbeelding 14" descr="Naamloos-1.ps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9" y="5084312"/>
            <a:ext cx="2124488" cy="16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6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Inspiratie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120026" y="5975048"/>
            <a:ext cx="38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17</a:t>
            </a:r>
            <a:endParaRPr lang="nl-NL" sz="1200" dirty="0"/>
          </a:p>
        </p:txBody>
      </p:sp>
      <p:pic>
        <p:nvPicPr>
          <p:cNvPr id="5" name="Afbeelding 4" descr="Linkedi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07" y="1883016"/>
            <a:ext cx="3949286" cy="40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2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 voor uw aandacht!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6" name="Afbeelding 5" descr="Naamloos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9" y="5084312"/>
            <a:ext cx="2124488" cy="169959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17524" y="2999619"/>
            <a:ext cx="572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/>
              <a:t>Vragen en/of opmerkingen?</a:t>
            </a:r>
            <a:r>
              <a:rPr lang="nl-NL" i="1" dirty="0" smtClean="0"/>
              <a:t> 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8120026" y="5975048"/>
            <a:ext cx="38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18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10211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 smtClean="0"/>
              <a:t>‘’Karakter zonder kennis heeft meer succes als kennis zonder karakter’’</a:t>
            </a:r>
            <a:endParaRPr lang="nl-NL" sz="3600" dirty="0"/>
          </a:p>
        </p:txBody>
      </p:sp>
      <p:pic>
        <p:nvPicPr>
          <p:cNvPr id="4" name="Afbeelding 3" descr="Naamloos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9" y="5084312"/>
            <a:ext cx="2124488" cy="169959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120026" y="5975048"/>
            <a:ext cx="22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2</a:t>
            </a:r>
            <a:endParaRPr lang="nl-NL" sz="1200" dirty="0"/>
          </a:p>
        </p:txBody>
      </p:sp>
      <p:pic>
        <p:nvPicPr>
          <p:cNvPr id="8" name="Afbeelding 7" descr="Dave 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7" y="2095164"/>
            <a:ext cx="1393052" cy="1617416"/>
          </a:xfrm>
          <a:prstGeom prst="rect">
            <a:avLst/>
          </a:prstGeom>
        </p:spPr>
      </p:pic>
      <p:pic>
        <p:nvPicPr>
          <p:cNvPr id="9" name="Afbeelding 8" descr="foto 1-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1" y="3757158"/>
            <a:ext cx="1394448" cy="209167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642469" y="2306850"/>
            <a:ext cx="461330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Dave Caljouw (Arnemuiden) </a:t>
            </a:r>
          </a:p>
          <a:p>
            <a:endParaRPr lang="nl-NL" sz="1600" dirty="0"/>
          </a:p>
          <a:p>
            <a:r>
              <a:rPr lang="nl-NL" sz="1600" dirty="0" smtClean="0"/>
              <a:t>24 jaar </a:t>
            </a:r>
          </a:p>
          <a:p>
            <a:endParaRPr lang="nl-NL" sz="1600" dirty="0"/>
          </a:p>
          <a:p>
            <a:r>
              <a:rPr lang="nl-NL" sz="1600" dirty="0" smtClean="0"/>
              <a:t>3</a:t>
            </a:r>
            <a:r>
              <a:rPr lang="nl-NL" sz="1600" baseline="30000" dirty="0" smtClean="0"/>
              <a:t>de</a:t>
            </a:r>
            <a:r>
              <a:rPr lang="nl-NL" sz="1600" dirty="0" smtClean="0"/>
              <a:t> jaar(s) commercieel economie </a:t>
            </a:r>
            <a:r>
              <a:rPr lang="nl-NL" sz="1600" dirty="0" smtClean="0"/>
              <a:t>student</a:t>
            </a:r>
          </a:p>
          <a:p>
            <a:endParaRPr lang="nl-NL" sz="1600" dirty="0"/>
          </a:p>
          <a:p>
            <a:r>
              <a:rPr lang="nl-NL" sz="1600" dirty="0" smtClean="0"/>
              <a:t>Roompot vakanties</a:t>
            </a:r>
            <a:endParaRPr lang="nl-NL" sz="1600" dirty="0" smtClean="0"/>
          </a:p>
          <a:p>
            <a:endParaRPr lang="nl-NL" sz="1600" dirty="0"/>
          </a:p>
          <a:p>
            <a:r>
              <a:rPr lang="nl-NL" sz="1600" dirty="0" smtClean="0"/>
              <a:t>Schoolcarrière  </a:t>
            </a:r>
          </a:p>
          <a:p>
            <a:endParaRPr lang="nl-NL" sz="1600" dirty="0"/>
          </a:p>
          <a:p>
            <a:r>
              <a:rPr lang="nl-NL" sz="1600" dirty="0" smtClean="0"/>
              <a:t>Minor Oostenrijk – Kufstein (Tirol)</a:t>
            </a:r>
          </a:p>
          <a:p>
            <a:endParaRPr lang="nl-NL" sz="1600" dirty="0"/>
          </a:p>
          <a:p>
            <a:r>
              <a:rPr lang="nl-NL" sz="1600" dirty="0" smtClean="0"/>
              <a:t>Muziek – Sport </a:t>
            </a:r>
          </a:p>
          <a:p>
            <a:endParaRPr lang="nl-NL" dirty="0" smtClean="0"/>
          </a:p>
          <a:p>
            <a:endParaRPr lang="nl-NL" sz="1600" i="1" dirty="0"/>
          </a:p>
        </p:txBody>
      </p:sp>
    </p:spTree>
    <p:extLst>
      <p:ext uri="{BB962C8B-B14F-4D97-AF65-F5344CB8AC3E}">
        <p14:creationId xmlns:p14="http://schemas.microsoft.com/office/powerpoint/2010/main" val="208286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sz="2000" dirty="0" smtClean="0"/>
              <a:t> Service Marketing Course </a:t>
            </a:r>
          </a:p>
          <a:p>
            <a:pPr>
              <a:lnSpc>
                <a:spcPct val="20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Opdracht </a:t>
            </a:r>
          </a:p>
          <a:p>
            <a:pPr>
              <a:lnSpc>
                <a:spcPct val="20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Toekomst</a:t>
            </a:r>
          </a:p>
          <a:p>
            <a:pPr>
              <a:lnSpc>
                <a:spcPct val="200000"/>
              </a:lnSpc>
            </a:pPr>
            <a:r>
              <a:rPr lang="nl-NL" sz="2000" dirty="0" smtClean="0"/>
              <a:t> Toepasbaarheid </a:t>
            </a:r>
          </a:p>
          <a:p>
            <a:endParaRPr lang="nl-NL" dirty="0" smtClean="0"/>
          </a:p>
        </p:txBody>
      </p:sp>
      <p:pic>
        <p:nvPicPr>
          <p:cNvPr id="6" name="Afbeelding 5" descr="Naamloos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9" y="5084312"/>
            <a:ext cx="2124488" cy="169959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120026" y="5975048"/>
            <a:ext cx="22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2071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Service Marketing Course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NL" dirty="0" smtClean="0"/>
              <a:t> </a:t>
            </a:r>
            <a:r>
              <a:rPr lang="nl-NL" sz="2000" dirty="0" smtClean="0"/>
              <a:t>Theoretische achtergrond </a:t>
            </a:r>
          </a:p>
          <a:p>
            <a:pPr lvl="1">
              <a:lnSpc>
                <a:spcPct val="120000"/>
              </a:lnSpc>
            </a:pPr>
            <a:r>
              <a:rPr lang="nl-NL" sz="2000" dirty="0" smtClean="0"/>
              <a:t> </a:t>
            </a:r>
            <a:r>
              <a:rPr lang="nl-NL" sz="2000" dirty="0" err="1" smtClean="0"/>
              <a:t>Flower</a:t>
            </a:r>
            <a:r>
              <a:rPr lang="nl-NL" sz="2000" dirty="0" smtClean="0"/>
              <a:t> of service </a:t>
            </a:r>
          </a:p>
          <a:p>
            <a:pPr lvl="1"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Service Blue Print </a:t>
            </a:r>
          </a:p>
          <a:p>
            <a:pPr lvl="1"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Diensten </a:t>
            </a:r>
          </a:p>
          <a:p>
            <a:pPr lvl="1"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Klant / Relatie </a:t>
            </a:r>
          </a:p>
          <a:p>
            <a:pPr lvl="1"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Customer Engagement </a:t>
            </a:r>
            <a:endParaRPr lang="nl-NL" sz="2000" dirty="0"/>
          </a:p>
        </p:txBody>
      </p:sp>
      <p:pic>
        <p:nvPicPr>
          <p:cNvPr id="6" name="Afbeelding 5" descr="Naamloos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9" y="5084312"/>
            <a:ext cx="2124488" cy="169959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120026" y="5975048"/>
            <a:ext cx="22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635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Flower</a:t>
            </a:r>
            <a:r>
              <a:rPr lang="nl-NL" dirty="0" smtClean="0"/>
              <a:t> of Service </a:t>
            </a:r>
            <a:endParaRPr lang="nl-NL" dirty="0"/>
          </a:p>
        </p:txBody>
      </p:sp>
      <p:pic>
        <p:nvPicPr>
          <p:cNvPr id="4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7" y="2346638"/>
            <a:ext cx="6906381" cy="29026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Afbeelding 4" descr="Naamloos-1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9" y="5084312"/>
            <a:ext cx="2124488" cy="169959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120026" y="5975048"/>
            <a:ext cx="22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417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Service Marketing Course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2000" dirty="0" smtClean="0"/>
              <a:t> Theoretische achtergrond </a:t>
            </a:r>
          </a:p>
          <a:p>
            <a:pPr lvl="1">
              <a:lnSpc>
                <a:spcPct val="120000"/>
              </a:lnSpc>
            </a:pPr>
            <a:r>
              <a:rPr lang="nl-NL" sz="2000" dirty="0" smtClean="0"/>
              <a:t> </a:t>
            </a:r>
            <a:r>
              <a:rPr lang="nl-NL" sz="2000" dirty="0" err="1" smtClean="0"/>
              <a:t>Flower</a:t>
            </a:r>
            <a:r>
              <a:rPr lang="nl-NL" sz="2000" dirty="0" smtClean="0"/>
              <a:t> of service </a:t>
            </a:r>
          </a:p>
          <a:p>
            <a:pPr lvl="1"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Service Blue Print </a:t>
            </a:r>
          </a:p>
          <a:p>
            <a:pPr lvl="1"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Diensten</a:t>
            </a:r>
          </a:p>
          <a:p>
            <a:pPr lvl="2">
              <a:lnSpc>
                <a:spcPct val="120000"/>
              </a:lnSpc>
            </a:pPr>
            <a:r>
              <a:rPr lang="nl-NL" sz="1800" dirty="0" smtClean="0"/>
              <a:t> Gemak </a:t>
            </a:r>
            <a:endParaRPr lang="nl-NL" sz="1800" dirty="0" smtClean="0"/>
          </a:p>
          <a:p>
            <a:pPr lvl="1"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Klant / Relatie </a:t>
            </a:r>
          </a:p>
          <a:p>
            <a:pPr lvl="1"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Customer Engagement </a:t>
            </a:r>
            <a:endParaRPr lang="nl-NL" sz="2000" dirty="0"/>
          </a:p>
        </p:txBody>
      </p:sp>
      <p:pic>
        <p:nvPicPr>
          <p:cNvPr id="6" name="Afbeelding 5" descr="Naamloos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9" y="5084312"/>
            <a:ext cx="2124488" cy="169959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120026" y="5975048"/>
            <a:ext cx="22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320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Achtergrond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2000" dirty="0" smtClean="0"/>
              <a:t> Provincie Zeeland </a:t>
            </a:r>
          </a:p>
          <a:p>
            <a:pPr lvl="1">
              <a:lnSpc>
                <a:spcPct val="120000"/>
              </a:lnSpc>
            </a:pPr>
            <a:r>
              <a:rPr lang="nl-NL" sz="2000" dirty="0"/>
              <a:t> Economische agenda </a:t>
            </a:r>
            <a:endParaRPr lang="nl-NL" sz="2000" dirty="0" smtClean="0"/>
          </a:p>
          <a:p>
            <a:pPr lvl="1"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Ronde tafelgesprek </a:t>
            </a:r>
            <a:endParaRPr lang="nl-NL" sz="2000" dirty="0" smtClean="0"/>
          </a:p>
          <a:p>
            <a:pPr lvl="1">
              <a:lnSpc>
                <a:spcPct val="120000"/>
              </a:lnSpc>
            </a:pPr>
            <a:r>
              <a:rPr lang="nl-NL" sz="2000" dirty="0" smtClean="0"/>
              <a:t> Dienstverlening </a:t>
            </a:r>
            <a:endParaRPr lang="nl-NL" sz="2000" dirty="0"/>
          </a:p>
        </p:txBody>
      </p:sp>
      <p:pic>
        <p:nvPicPr>
          <p:cNvPr id="6" name="Afbeelding 5" descr="Naamloos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9" y="5084312"/>
            <a:ext cx="2124488" cy="169959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120026" y="5975048"/>
            <a:ext cx="22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7780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 </a:t>
            </a:r>
            <a:r>
              <a:rPr lang="nl-NL" dirty="0" smtClean="0"/>
              <a:t>Blue Print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 Het gehele dienstverlening proces inzichtelijk maken</a:t>
            </a:r>
          </a:p>
          <a:p>
            <a:pPr lvl="1"/>
            <a:r>
              <a:rPr lang="nl-NL" sz="2000" dirty="0" smtClean="0"/>
              <a:t> Script </a:t>
            </a:r>
          </a:p>
          <a:p>
            <a:pPr marL="365760" lvl="1" indent="0">
              <a:buNone/>
            </a:pPr>
            <a:endParaRPr lang="nl-NL" sz="2000" dirty="0" smtClean="0"/>
          </a:p>
          <a:p>
            <a:r>
              <a:rPr lang="nl-NL" sz="2000" dirty="0" smtClean="0"/>
              <a:t> Faalpunten in kaart brengen</a:t>
            </a:r>
          </a:p>
          <a:p>
            <a:pPr lvl="1"/>
            <a:r>
              <a:rPr lang="nl-NL" sz="2000" dirty="0"/>
              <a:t> </a:t>
            </a:r>
            <a:r>
              <a:rPr lang="nl-NL" sz="2000" dirty="0" smtClean="0"/>
              <a:t>Procesverbetering </a:t>
            </a:r>
          </a:p>
          <a:p>
            <a:pPr marL="365760" lvl="1" indent="0">
              <a:buNone/>
            </a:pPr>
            <a:endParaRPr lang="nl-NL" sz="2000" dirty="0" smtClean="0"/>
          </a:p>
          <a:p>
            <a:r>
              <a:rPr lang="nl-NL" sz="2000" dirty="0"/>
              <a:t> </a:t>
            </a:r>
            <a:r>
              <a:rPr lang="nl-NL" sz="2000" dirty="0" smtClean="0"/>
              <a:t>Dienst implementeerbaar maken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Naamloos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9" y="5084312"/>
            <a:ext cx="2124488" cy="169959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120026" y="5975048"/>
            <a:ext cx="22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9257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Uitvoering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2000" dirty="0" smtClean="0"/>
              <a:t> Dienstverlening in kaart brengen</a:t>
            </a:r>
          </a:p>
          <a:p>
            <a:pPr lvl="1">
              <a:lnSpc>
                <a:spcPct val="120000"/>
              </a:lnSpc>
            </a:pPr>
            <a:r>
              <a:rPr lang="nl-NL" sz="1800" dirty="0"/>
              <a:t> </a:t>
            </a:r>
            <a:r>
              <a:rPr lang="nl-NL" sz="1800" dirty="0" smtClean="0"/>
              <a:t>Interviews  </a:t>
            </a:r>
          </a:p>
          <a:p>
            <a:pPr lvl="1">
              <a:lnSpc>
                <a:spcPct val="120000"/>
              </a:lnSpc>
            </a:pPr>
            <a:r>
              <a:rPr lang="nl-NL" sz="1800" dirty="0"/>
              <a:t> </a:t>
            </a:r>
            <a:r>
              <a:rPr lang="nl-NL" sz="1800" dirty="0" smtClean="0"/>
              <a:t>Deelname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0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nl-NL" sz="2000" dirty="0"/>
              <a:t> </a:t>
            </a:r>
            <a:r>
              <a:rPr lang="nl-NL" sz="2000" dirty="0" smtClean="0"/>
              <a:t>Service Blue Print</a:t>
            </a:r>
          </a:p>
          <a:p>
            <a:pPr lvl="1">
              <a:lnSpc>
                <a:spcPct val="120000"/>
              </a:lnSpc>
            </a:pPr>
            <a:r>
              <a:rPr lang="nl-NL" sz="1800" dirty="0"/>
              <a:t> </a:t>
            </a:r>
            <a:r>
              <a:rPr lang="nl-NL" sz="1800" dirty="0" smtClean="0"/>
              <a:t>Onderdelen </a:t>
            </a:r>
          </a:p>
          <a:p>
            <a:pPr lvl="1">
              <a:lnSpc>
                <a:spcPct val="120000"/>
              </a:lnSpc>
            </a:pPr>
            <a:r>
              <a:rPr lang="nl-NL" sz="1800" dirty="0"/>
              <a:t> </a:t>
            </a:r>
            <a:r>
              <a:rPr lang="nl-NL" sz="1800" dirty="0" smtClean="0"/>
              <a:t>Faalpunten in kaart brengen </a:t>
            </a:r>
            <a:endParaRPr lang="nl-NL" sz="1800" dirty="0"/>
          </a:p>
          <a:p>
            <a:pPr lvl="1">
              <a:lnSpc>
                <a:spcPct val="120000"/>
              </a:lnSpc>
            </a:pPr>
            <a:r>
              <a:rPr lang="nl-NL" sz="1800" dirty="0"/>
              <a:t> </a:t>
            </a:r>
            <a:r>
              <a:rPr lang="nl-NL" sz="1800" dirty="0" smtClean="0"/>
              <a:t>Front en Back office </a:t>
            </a:r>
          </a:p>
        </p:txBody>
      </p:sp>
      <p:pic>
        <p:nvPicPr>
          <p:cNvPr id="6" name="Afbeelding 5" descr="Naamloos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9" y="5084312"/>
            <a:ext cx="2124488" cy="169959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120026" y="5975048"/>
            <a:ext cx="22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2330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nais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Punaise.thmx</Template>
  <TotalTime>15855</TotalTime>
  <Words>645</Words>
  <Application>Microsoft Macintosh PowerPoint</Application>
  <PresentationFormat>Diavoorstelling (4:3)</PresentationFormat>
  <Paragraphs>200</Paragraphs>
  <Slides>18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Punaise</vt:lpstr>
      <vt:lpstr>Service Blue Print </vt:lpstr>
      <vt:lpstr>‘’Karakter zonder kennis heeft meer succes als kennis zonder karakter’’</vt:lpstr>
      <vt:lpstr>Aandachtspunten</vt:lpstr>
      <vt:lpstr>Service Marketing Course</vt:lpstr>
      <vt:lpstr>Flower of Service </vt:lpstr>
      <vt:lpstr>Service Marketing Course</vt:lpstr>
      <vt:lpstr>Achtergrond Opdracht</vt:lpstr>
      <vt:lpstr>Doelstellingen Blue Print </vt:lpstr>
      <vt:lpstr>Uitvoering </vt:lpstr>
      <vt:lpstr>Front – Back office </vt:lpstr>
      <vt:lpstr>Oplevering </vt:lpstr>
      <vt:lpstr>PowerPoint-presentatie</vt:lpstr>
      <vt:lpstr>Blue Print</vt:lpstr>
      <vt:lpstr>Toekomst </vt:lpstr>
      <vt:lpstr>Toepasbaarheid </vt:lpstr>
      <vt:lpstr>Voorbeeld </vt:lpstr>
      <vt:lpstr>Inspiratie </vt:lpstr>
      <vt:lpstr>Dank voor uw aandacht!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Bleu Print </dc:title>
  <dc:creator>Dave Caljouw</dc:creator>
  <cp:lastModifiedBy>Dave Caljouw</cp:lastModifiedBy>
  <cp:revision>53</cp:revision>
  <dcterms:created xsi:type="dcterms:W3CDTF">2016-03-02T19:10:20Z</dcterms:created>
  <dcterms:modified xsi:type="dcterms:W3CDTF">2016-03-16T08:39:35Z</dcterms:modified>
</cp:coreProperties>
</file>