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  <p:sldMasterId id="2147483660" r:id="rId2"/>
    <p:sldMasterId id="2147483682" r:id="rId3"/>
    <p:sldMasterId id="2147483712" r:id="rId4"/>
    <p:sldMasterId id="2147483668" r:id="rId5"/>
    <p:sldMasterId id="2147483675" r:id="rId6"/>
  </p:sldMasterIdLst>
  <p:notesMasterIdLst>
    <p:notesMasterId r:id="rId46"/>
  </p:notesMasterIdLst>
  <p:handoutMasterIdLst>
    <p:handoutMasterId r:id="rId47"/>
  </p:handoutMasterIdLst>
  <p:sldIdLst>
    <p:sldId id="256" r:id="rId7"/>
    <p:sldId id="260" r:id="rId8"/>
    <p:sldId id="407" r:id="rId9"/>
    <p:sldId id="257" r:id="rId10"/>
    <p:sldId id="259" r:id="rId11"/>
    <p:sldId id="289" r:id="rId12"/>
    <p:sldId id="292" r:id="rId13"/>
    <p:sldId id="279" r:id="rId14"/>
    <p:sldId id="281" r:id="rId15"/>
    <p:sldId id="451" r:id="rId16"/>
    <p:sldId id="280" r:id="rId17"/>
    <p:sldId id="262" r:id="rId18"/>
    <p:sldId id="450" r:id="rId19"/>
    <p:sldId id="266" r:id="rId20"/>
    <p:sldId id="454" r:id="rId21"/>
    <p:sldId id="294" r:id="rId22"/>
    <p:sldId id="404" r:id="rId23"/>
    <p:sldId id="379" r:id="rId24"/>
    <p:sldId id="384" r:id="rId25"/>
    <p:sldId id="306" r:id="rId26"/>
    <p:sldId id="383" r:id="rId27"/>
    <p:sldId id="386" r:id="rId28"/>
    <p:sldId id="412" r:id="rId29"/>
    <p:sldId id="261" r:id="rId30"/>
    <p:sldId id="413" r:id="rId31"/>
    <p:sldId id="330" r:id="rId32"/>
    <p:sldId id="388" r:id="rId33"/>
    <p:sldId id="392" r:id="rId34"/>
    <p:sldId id="406" r:id="rId35"/>
    <p:sldId id="443" r:id="rId36"/>
    <p:sldId id="382" r:id="rId37"/>
    <p:sldId id="408" r:id="rId38"/>
    <p:sldId id="447" r:id="rId39"/>
    <p:sldId id="453" r:id="rId40"/>
    <p:sldId id="452" r:id="rId41"/>
    <p:sldId id="348" r:id="rId42"/>
    <p:sldId id="455" r:id="rId43"/>
    <p:sldId id="456" r:id="rId44"/>
    <p:sldId id="277" r:id="rId45"/>
  </p:sldIdLst>
  <p:sldSz cx="9144000" cy="5143500" type="screen16x9"/>
  <p:notesSz cx="6858000" cy="9144000"/>
  <p:defaultTextStyle>
    <a:defPPr>
      <a:defRPr lang="en-US"/>
    </a:defPPr>
    <a:lvl1pPr marL="0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6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8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63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33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98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64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31" algn="l" defTabSz="4570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70" autoAdjust="0"/>
  </p:normalViewPr>
  <p:slideViewPr>
    <p:cSldViewPr snapToGrid="0">
      <p:cViewPr varScale="1">
        <p:scale>
          <a:sx n="144" d="100"/>
          <a:sy n="144" d="100"/>
        </p:scale>
        <p:origin x="720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rjanvandenborn:Desktop:Data%20Science:KPI-JADSV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Sheet1!$A$2:$B$2</c:f>
              <c:strCache>
                <c:ptCount val="1"/>
                <c:pt idx="0">
                  <c:v>Aantal joint bachelors Data Science Tilburg/Eindhoven</c:v>
                </c:pt>
              </c:strCache>
            </c:strRef>
          </c:tx>
          <c:invertIfNegative val="0"/>
          <c:cat>
            <c:numRef>
              <c:f>Sheet1!$C$1:$G$1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Sheet1!$C$2:$G$2</c:f>
              <c:numCache>
                <c:formatCode>General</c:formatCode>
                <c:ptCount val="5"/>
                <c:pt idx="0">
                  <c:v>80</c:v>
                </c:pt>
                <c:pt idx="1">
                  <c:v>200</c:v>
                </c:pt>
                <c:pt idx="2">
                  <c:v>450</c:v>
                </c:pt>
                <c:pt idx="3">
                  <c:v>600</c:v>
                </c:pt>
                <c:pt idx="4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B-D44C-B87E-5CFCFF4ECBE9}"/>
            </c:ext>
          </c:extLst>
        </c:ser>
        <c:ser>
          <c:idx val="3"/>
          <c:order val="1"/>
          <c:tx>
            <c:strRef>
              <c:f>Sheet1!$A$3:$B$3</c:f>
              <c:strCache>
                <c:ptCount val="1"/>
                <c:pt idx="0">
                  <c:v>Aantal joint masters Data Science Den Bosch</c:v>
                </c:pt>
              </c:strCache>
            </c:strRef>
          </c:tx>
          <c:invertIfNegative val="0"/>
          <c:cat>
            <c:numRef>
              <c:f>Sheet1!$C$1:$G$1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Sheet1!$C$3:$G$3</c:f>
              <c:numCache>
                <c:formatCode>General</c:formatCode>
                <c:ptCount val="5"/>
                <c:pt idx="0">
                  <c:v>40</c:v>
                </c:pt>
                <c:pt idx="1">
                  <c:v>120</c:v>
                </c:pt>
                <c:pt idx="2">
                  <c:v>200</c:v>
                </c:pt>
                <c:pt idx="3">
                  <c:v>280</c:v>
                </c:pt>
                <c:pt idx="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5B-D44C-B87E-5CFCFF4ECBE9}"/>
            </c:ext>
          </c:extLst>
        </c:ser>
        <c:ser>
          <c:idx val="4"/>
          <c:order val="2"/>
          <c:tx>
            <c:strRef>
              <c:f>Sheet1!$A$4:$B$4</c:f>
              <c:strCache>
                <c:ptCount val="1"/>
                <c:pt idx="0">
                  <c:v>Aantal masters Data Science Tilburg Tilburg</c:v>
                </c:pt>
              </c:strCache>
            </c:strRef>
          </c:tx>
          <c:invertIfNegative val="0"/>
          <c:cat>
            <c:numRef>
              <c:f>Sheet1!$C$1:$G$1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Sheet1!$C$4:$G$4</c:f>
              <c:numCache>
                <c:formatCode>General</c:formatCode>
                <c:ptCount val="5"/>
                <c:pt idx="0">
                  <c:v>75</c:v>
                </c:pt>
                <c:pt idx="1">
                  <c:v>100</c:v>
                </c:pt>
                <c:pt idx="2">
                  <c:v>150</c:v>
                </c:pt>
                <c:pt idx="3">
                  <c:v>250</c:v>
                </c:pt>
                <c:pt idx="4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5B-D44C-B87E-5CFCFF4ECBE9}"/>
            </c:ext>
          </c:extLst>
        </c:ser>
        <c:ser>
          <c:idx val="5"/>
          <c:order val="3"/>
          <c:tx>
            <c:strRef>
              <c:f>Sheet1!$A$5:$B$5</c:f>
              <c:strCache>
                <c:ptCount val="1"/>
                <c:pt idx="0">
                  <c:v>Aantal masters Data Science Eindhoven Eindhoven</c:v>
                </c:pt>
              </c:strCache>
            </c:strRef>
          </c:tx>
          <c:invertIfNegative val="0"/>
          <c:cat>
            <c:numRef>
              <c:f>Sheet1!$C$1:$G$1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Sheet1!$C$5:$G$5</c:f>
              <c:numCache>
                <c:formatCode>General</c:formatCode>
                <c:ptCount val="5"/>
                <c:pt idx="0">
                  <c:v>40</c:v>
                </c:pt>
                <c:pt idx="1">
                  <c:v>80</c:v>
                </c:pt>
                <c:pt idx="2">
                  <c:v>200</c:v>
                </c:pt>
                <c:pt idx="3">
                  <c:v>300</c:v>
                </c:pt>
                <c:pt idx="4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5B-D44C-B87E-5CFCFF4ECBE9}"/>
            </c:ext>
          </c:extLst>
        </c:ser>
        <c:ser>
          <c:idx val="0"/>
          <c:order val="4"/>
          <c:tx>
            <c:strRef>
              <c:f>Sheet1!$A$7:$B$7</c:f>
              <c:strCache>
                <c:ptCount val="1"/>
                <c:pt idx="0">
                  <c:v>Aantal PDENG Data Science Den Bosch</c:v>
                </c:pt>
              </c:strCache>
            </c:strRef>
          </c:tx>
          <c:invertIfNegative val="0"/>
          <c:cat>
            <c:numRef>
              <c:f>Sheet1!$C$1:$G$1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Sheet1!$C$7:$G$7</c:f>
              <c:numCache>
                <c:formatCode>General</c:formatCode>
                <c:ptCount val="5"/>
                <c:pt idx="0">
                  <c:v>10</c:v>
                </c:pt>
                <c:pt idx="1">
                  <c:v>40</c:v>
                </c:pt>
                <c:pt idx="2">
                  <c:v>60</c:v>
                </c:pt>
                <c:pt idx="3">
                  <c:v>60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5B-D44C-B87E-5CFCFF4ECBE9}"/>
            </c:ext>
          </c:extLst>
        </c:ser>
        <c:ser>
          <c:idx val="1"/>
          <c:order val="5"/>
          <c:tx>
            <c:strRef>
              <c:f>Sheet1!$A$6</c:f>
              <c:strCache>
                <c:ptCount val="1"/>
                <c:pt idx="0">
                  <c:v>Aantal Professional Education</c:v>
                </c:pt>
              </c:strCache>
            </c:strRef>
          </c:tx>
          <c:invertIfNegative val="0"/>
          <c:cat>
            <c:numRef>
              <c:f>Sheet1!$C$1:$G$1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Sheet1!$C$6:$G$6</c:f>
              <c:numCache>
                <c:formatCode>General</c:formatCode>
                <c:ptCount val="5"/>
                <c:pt idx="0">
                  <c:v>20</c:v>
                </c:pt>
                <c:pt idx="1">
                  <c:v>60</c:v>
                </c:pt>
                <c:pt idx="2">
                  <c:v>120</c:v>
                </c:pt>
                <c:pt idx="3">
                  <c:v>250</c:v>
                </c:pt>
                <c:pt idx="4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5B-D44C-B87E-5CFCFF4EC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1523464"/>
        <c:axId val="291525032"/>
      </c:barChart>
      <c:catAx>
        <c:axId val="291523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1525032"/>
        <c:crosses val="autoZero"/>
        <c:auto val="1"/>
        <c:lblAlgn val="ctr"/>
        <c:lblOffset val="100"/>
        <c:noMultiLvlLbl val="0"/>
      </c:catAx>
      <c:valAx>
        <c:axId val="291525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15234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8A7A3-C9A3-D541-A3B0-4FBB07CA9EC2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DD326-E11E-DC43-AED1-99B8F57072A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011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0BDF-7096-4CBC-958F-2733573EB4E9}" type="datetimeFigureOut">
              <a:rPr lang="nl-NL" smtClean="0"/>
              <a:t>05-04-18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4521A-2DD9-4EBD-AFE7-D1C5FACD39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4518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6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8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3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98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64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05BE-FFBA-4DAC-9AD2-0A4D94F52290}" type="slidenum">
              <a:rPr lang="en-US" smtClean="0"/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6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05BE-FFBA-4DAC-9AD2-0A4D94F52290}" type="slidenum">
              <a:rPr smtClean="0">
                <a:solidFill>
                  <a:prstClr val="black"/>
                </a:solidFill>
              </a:rPr>
              <a:pPr/>
              <a:t>12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6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05BE-FFBA-4DAC-9AD2-0A4D94F52290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87">
              <a:defRPr/>
            </a:pPr>
            <a:endParaRPr lang="en-US" dirty="0">
              <a:solidFill>
                <a:srgbClr val="2D2D7D"/>
              </a:solidFill>
            </a:endParaRPr>
          </a:p>
          <a:p>
            <a:pPr defTabSz="914287">
              <a:defRPr/>
            </a:pPr>
            <a:endParaRPr lang="en-US" dirty="0">
              <a:solidFill>
                <a:srgbClr val="2D2D7D"/>
              </a:solidFill>
            </a:endParaRPr>
          </a:p>
          <a:p>
            <a:pPr defTabSz="914287">
              <a:defRPr/>
            </a:pPr>
            <a:endParaRPr lang="en-US" dirty="0">
              <a:solidFill>
                <a:srgbClr val="2D2D7D"/>
              </a:solidFill>
            </a:endParaRPr>
          </a:p>
          <a:p>
            <a:pPr defTabSz="914287">
              <a:defRPr/>
            </a:pPr>
            <a:r>
              <a:rPr lang="en-US" dirty="0">
                <a:solidFill>
                  <a:srgbClr val="2D2D7D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4521A-2DD9-4EBD-AFE7-D1C5FACD390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67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6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181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7722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26774" indent="-326774">
              <a:lnSpc>
                <a:spcPct val="120000"/>
              </a:lnSpc>
              <a:spcBef>
                <a:spcPts val="2888"/>
              </a:spcBef>
              <a:defRPr sz="2900"/>
            </a:lvl1pPr>
            <a:lvl2pPr marL="653547" indent="-326774">
              <a:lnSpc>
                <a:spcPct val="120000"/>
              </a:lnSpc>
              <a:spcBef>
                <a:spcPts val="2888"/>
              </a:spcBef>
              <a:defRPr sz="2900"/>
            </a:lvl2pPr>
            <a:lvl3pPr marL="980323" indent="-326774">
              <a:lnSpc>
                <a:spcPct val="120000"/>
              </a:lnSpc>
              <a:spcBef>
                <a:spcPts val="2888"/>
              </a:spcBef>
              <a:defRPr sz="2900"/>
            </a:lvl3pPr>
            <a:lvl4pPr marL="1307094" indent="-326774">
              <a:lnSpc>
                <a:spcPct val="120000"/>
              </a:lnSpc>
              <a:spcBef>
                <a:spcPts val="2888"/>
              </a:spcBef>
              <a:defRPr sz="2900"/>
            </a:lvl4pPr>
            <a:lvl5pPr marL="1633870" indent="-326774">
              <a:lnSpc>
                <a:spcPct val="120000"/>
              </a:lnSpc>
              <a:spcBef>
                <a:spcPts val="2888"/>
              </a:spcBef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5068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70" name="Text Box 42"/>
          <p:cNvSpPr txBox="1">
            <a:spLocks noChangeArrowheads="1"/>
          </p:cNvSpPr>
          <p:nvPr/>
        </p:nvSpPr>
        <p:spPr bwMode="auto">
          <a:xfrm>
            <a:off x="4559304" y="1619251"/>
            <a:ext cx="4368800" cy="253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0" tIns="34279" rIns="68560" bIns="34279">
            <a:spAutoFit/>
          </a:bodyPr>
          <a:lstStyle/>
          <a:p>
            <a:pPr algn="l" defTabSz="571333">
              <a:spcBef>
                <a:spcPct val="50000"/>
              </a:spcBef>
            </a:pPr>
            <a:endParaRPr lang="en-US" sz="1200">
              <a:effectLst/>
              <a:latin typeface="Times New Roman" pitchFamily="18" charset="0"/>
            </a:endParaRPr>
          </a:p>
        </p:txBody>
      </p:sp>
      <p:sp>
        <p:nvSpPr>
          <p:cNvPr id="99371" name="Text Box 43"/>
          <p:cNvSpPr txBox="1">
            <a:spLocks noChangeArrowheads="1"/>
          </p:cNvSpPr>
          <p:nvPr/>
        </p:nvSpPr>
        <p:spPr bwMode="auto">
          <a:xfrm>
            <a:off x="4762500" y="1209676"/>
            <a:ext cx="4165600" cy="253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0" tIns="34279" rIns="68560" bIns="34279">
            <a:spAutoFit/>
          </a:bodyPr>
          <a:lstStyle/>
          <a:p>
            <a:pPr algn="l" defTabSz="571333">
              <a:spcBef>
                <a:spcPct val="50000"/>
              </a:spcBef>
            </a:pPr>
            <a:endParaRPr lang="en-US" sz="1200">
              <a:effectLst/>
              <a:latin typeface="Times New Roman" pitchFamily="18" charset="0"/>
            </a:endParaRPr>
          </a:p>
        </p:txBody>
      </p:sp>
      <p:sp>
        <p:nvSpPr>
          <p:cNvPr id="99372" name="Text Box 44"/>
          <p:cNvSpPr txBox="1">
            <a:spLocks noChangeArrowheads="1"/>
          </p:cNvSpPr>
          <p:nvPr/>
        </p:nvSpPr>
        <p:spPr bwMode="auto">
          <a:xfrm>
            <a:off x="4762500" y="1209676"/>
            <a:ext cx="4165600" cy="2538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60" tIns="34279" rIns="68560" bIns="34279">
            <a:spAutoFit/>
          </a:bodyPr>
          <a:lstStyle/>
          <a:p>
            <a:pPr algn="l" defTabSz="571333">
              <a:spcBef>
                <a:spcPct val="50000"/>
              </a:spcBef>
            </a:pPr>
            <a:endParaRPr lang="en-US" sz="120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92873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k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9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504003" y="320401"/>
            <a:ext cx="7954851" cy="12271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/>
          </p:nvPr>
        </p:nvSpPr>
        <p:spPr>
          <a:xfrm>
            <a:off x="504003" y="1584003"/>
            <a:ext cx="7970689" cy="91886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00">
                <a:solidFill>
                  <a:schemeClr val="bg1"/>
                </a:solidFill>
              </a:defRPr>
            </a:lvl1pPr>
            <a:lvl2pPr marL="457066" indent="0" algn="ctr">
              <a:buNone/>
              <a:defRPr sz="2000"/>
            </a:lvl2pPr>
            <a:lvl3pPr marL="914133" indent="0" algn="ctr">
              <a:buNone/>
              <a:defRPr sz="1800"/>
            </a:lvl3pPr>
            <a:lvl4pPr marL="1371198" indent="0" algn="ctr">
              <a:buNone/>
              <a:defRPr sz="1600"/>
            </a:lvl4pPr>
            <a:lvl5pPr marL="1828263" indent="0" algn="ctr">
              <a:buNone/>
              <a:defRPr sz="1600"/>
            </a:lvl5pPr>
            <a:lvl6pPr marL="2285333" indent="0" algn="ctr">
              <a:buNone/>
              <a:defRPr sz="1600"/>
            </a:lvl6pPr>
            <a:lvl7pPr marL="2742398" indent="0" algn="ctr">
              <a:buNone/>
              <a:defRPr sz="1600"/>
            </a:lvl7pPr>
            <a:lvl8pPr marL="3199464" indent="0" algn="ctr">
              <a:buNone/>
              <a:defRPr sz="1600"/>
            </a:lvl8pPr>
            <a:lvl9pPr marL="3656531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2769651"/>
            <a:ext cx="7954962" cy="4111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3104076"/>
            <a:ext cx="7954962" cy="4381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</p:spTree>
    <p:extLst>
      <p:ext uri="{BB962C8B-B14F-4D97-AF65-F5344CB8AC3E}">
        <p14:creationId xmlns:p14="http://schemas.microsoft.com/office/powerpoint/2010/main" val="379198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66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48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7606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77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6521" y="393479"/>
            <a:ext cx="6168981" cy="1790700"/>
          </a:xfr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5091617"/>
            <a:ext cx="90152" cy="15008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solidFill>
                  <a:schemeClr val="bg1"/>
                </a:solidFill>
              </a:defRPr>
            </a:lvl1pPr>
            <a:lvl2pPr marL="342798" indent="0" algn="ctr">
              <a:buNone/>
              <a:defRPr sz="1500"/>
            </a:lvl2pPr>
            <a:lvl3pPr marL="685599" indent="0" algn="ctr">
              <a:buNone/>
              <a:defRPr sz="1400"/>
            </a:lvl3pPr>
            <a:lvl4pPr marL="1028400" indent="0" algn="ctr">
              <a:buNone/>
              <a:defRPr sz="1200"/>
            </a:lvl4pPr>
            <a:lvl5pPr marL="1371198" indent="0" algn="ctr">
              <a:buNone/>
              <a:defRPr sz="1200"/>
            </a:lvl5pPr>
            <a:lvl6pPr marL="1713999" indent="0" algn="ctr">
              <a:buNone/>
              <a:defRPr sz="1200"/>
            </a:lvl6pPr>
            <a:lvl7pPr marL="2056799" indent="0" algn="ctr">
              <a:buNone/>
              <a:defRPr sz="1200"/>
            </a:lvl7pPr>
            <a:lvl8pPr marL="2399598" indent="0" algn="ctr">
              <a:buNone/>
              <a:defRPr sz="1200"/>
            </a:lvl8pPr>
            <a:lvl9pPr marL="2742398" indent="0" algn="ctr">
              <a:buNone/>
              <a:defRPr sz="1200"/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56" y="3773511"/>
            <a:ext cx="3946247" cy="1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67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383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6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9633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1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k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88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504003" y="320401"/>
            <a:ext cx="7954851" cy="12271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/>
          </p:nvPr>
        </p:nvSpPr>
        <p:spPr>
          <a:xfrm>
            <a:off x="504003" y="1584003"/>
            <a:ext cx="7970689" cy="91886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00">
                <a:solidFill>
                  <a:schemeClr val="bg1"/>
                </a:solidFill>
              </a:defRPr>
            </a:lvl1pPr>
            <a:lvl2pPr marL="457066" indent="0" algn="ctr">
              <a:buNone/>
              <a:defRPr sz="2000"/>
            </a:lvl2pPr>
            <a:lvl3pPr marL="914133" indent="0" algn="ctr">
              <a:buNone/>
              <a:defRPr sz="1800"/>
            </a:lvl3pPr>
            <a:lvl4pPr marL="1371198" indent="0" algn="ctr">
              <a:buNone/>
              <a:defRPr sz="1600"/>
            </a:lvl4pPr>
            <a:lvl5pPr marL="1828263" indent="0" algn="ctr">
              <a:buNone/>
              <a:defRPr sz="1600"/>
            </a:lvl5pPr>
            <a:lvl6pPr marL="2285333" indent="0" algn="ctr">
              <a:buNone/>
              <a:defRPr sz="1600"/>
            </a:lvl6pPr>
            <a:lvl7pPr marL="2742398" indent="0" algn="ctr">
              <a:buNone/>
              <a:defRPr sz="1600"/>
            </a:lvl7pPr>
            <a:lvl8pPr marL="3199464" indent="0" algn="ctr">
              <a:buNone/>
              <a:defRPr sz="1600"/>
            </a:lvl8pPr>
            <a:lvl9pPr marL="3656531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2769651"/>
            <a:ext cx="7954962" cy="4111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3104076"/>
            <a:ext cx="7954962" cy="4381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</p:spTree>
    <p:extLst>
      <p:ext uri="{BB962C8B-B14F-4D97-AF65-F5344CB8AC3E}">
        <p14:creationId xmlns:p14="http://schemas.microsoft.com/office/powerpoint/2010/main" val="237834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376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48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8623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77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6521" y="393479"/>
            <a:ext cx="6168981" cy="1790700"/>
          </a:xfr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5091617"/>
            <a:ext cx="90152" cy="15008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solidFill>
                  <a:schemeClr val="bg1"/>
                </a:solidFill>
              </a:defRPr>
            </a:lvl1pPr>
            <a:lvl2pPr marL="342798" indent="0" algn="ctr">
              <a:buNone/>
              <a:defRPr sz="1500"/>
            </a:lvl2pPr>
            <a:lvl3pPr marL="685599" indent="0" algn="ctr">
              <a:buNone/>
              <a:defRPr sz="1400"/>
            </a:lvl3pPr>
            <a:lvl4pPr marL="1028400" indent="0" algn="ctr">
              <a:buNone/>
              <a:defRPr sz="1200"/>
            </a:lvl4pPr>
            <a:lvl5pPr marL="1371198" indent="0" algn="ctr">
              <a:buNone/>
              <a:defRPr sz="1200"/>
            </a:lvl5pPr>
            <a:lvl6pPr marL="1713999" indent="0" algn="ctr">
              <a:buNone/>
              <a:defRPr sz="1200"/>
            </a:lvl6pPr>
            <a:lvl7pPr marL="2056799" indent="0" algn="ctr">
              <a:buNone/>
              <a:defRPr sz="1200"/>
            </a:lvl7pPr>
            <a:lvl8pPr marL="2399598" indent="0" algn="ctr">
              <a:buNone/>
              <a:defRPr sz="1200"/>
            </a:lvl8pPr>
            <a:lvl9pPr marL="2742398" indent="0" algn="ctr">
              <a:buNone/>
              <a:defRPr sz="1200"/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56" y="3773511"/>
            <a:ext cx="3946247" cy="1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2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36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5864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2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k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r="-14252"/>
          <a:stretch/>
        </p:blipFill>
        <p:spPr>
          <a:xfrm>
            <a:off x="0" y="721219"/>
            <a:ext cx="9144000" cy="30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01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504003" y="320401"/>
            <a:ext cx="7954851" cy="12271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/>
          </p:nvPr>
        </p:nvSpPr>
        <p:spPr>
          <a:xfrm>
            <a:off x="504003" y="1584003"/>
            <a:ext cx="7970689" cy="91886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00">
                <a:solidFill>
                  <a:schemeClr val="bg1"/>
                </a:solidFill>
              </a:defRPr>
            </a:lvl1pPr>
            <a:lvl2pPr marL="457066" indent="0" algn="ctr">
              <a:buNone/>
              <a:defRPr sz="2000"/>
            </a:lvl2pPr>
            <a:lvl3pPr marL="914133" indent="0" algn="ctr">
              <a:buNone/>
              <a:defRPr sz="1800"/>
            </a:lvl3pPr>
            <a:lvl4pPr marL="1371198" indent="0" algn="ctr">
              <a:buNone/>
              <a:defRPr sz="1600"/>
            </a:lvl4pPr>
            <a:lvl5pPr marL="1828263" indent="0" algn="ctr">
              <a:buNone/>
              <a:defRPr sz="1600"/>
            </a:lvl5pPr>
            <a:lvl6pPr marL="2285333" indent="0" algn="ctr">
              <a:buNone/>
              <a:defRPr sz="1600"/>
            </a:lvl6pPr>
            <a:lvl7pPr marL="2742398" indent="0" algn="ctr">
              <a:buNone/>
              <a:defRPr sz="1600"/>
            </a:lvl7pPr>
            <a:lvl8pPr marL="3199464" indent="0" algn="ctr">
              <a:buNone/>
              <a:defRPr sz="1600"/>
            </a:lvl8pPr>
            <a:lvl9pPr marL="3656531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2769651"/>
            <a:ext cx="7954962" cy="4111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3104076"/>
            <a:ext cx="7954962" cy="4381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</p:spTree>
    <p:extLst>
      <p:ext uri="{BB962C8B-B14F-4D97-AF65-F5344CB8AC3E}">
        <p14:creationId xmlns:p14="http://schemas.microsoft.com/office/powerpoint/2010/main" val="53436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8954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48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6707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1"/>
            <a:ext cx="9144000" cy="4005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endParaRPr lang="nl-NL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76521" y="393479"/>
            <a:ext cx="6168981" cy="1790700"/>
          </a:xfr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5091617"/>
            <a:ext cx="90152" cy="15008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solidFill>
                  <a:schemeClr val="bg1"/>
                </a:solidFill>
              </a:defRPr>
            </a:lvl1pPr>
            <a:lvl2pPr marL="342798" indent="0" algn="ctr">
              <a:buNone/>
              <a:defRPr sz="1500"/>
            </a:lvl2pPr>
            <a:lvl3pPr marL="685599" indent="0" algn="ctr">
              <a:buNone/>
              <a:defRPr sz="1400"/>
            </a:lvl3pPr>
            <a:lvl4pPr marL="1028400" indent="0" algn="ctr">
              <a:buNone/>
              <a:defRPr sz="1200"/>
            </a:lvl4pPr>
            <a:lvl5pPr marL="1371198" indent="0" algn="ctr">
              <a:buNone/>
              <a:defRPr sz="1200"/>
            </a:lvl5pPr>
            <a:lvl6pPr marL="1713999" indent="0" algn="ctr">
              <a:buNone/>
              <a:defRPr sz="1200"/>
            </a:lvl6pPr>
            <a:lvl7pPr marL="2056799" indent="0" algn="ctr">
              <a:buNone/>
              <a:defRPr sz="1200"/>
            </a:lvl7pPr>
            <a:lvl8pPr marL="2399598" indent="0" algn="ctr">
              <a:buNone/>
              <a:defRPr sz="1200"/>
            </a:lvl8pPr>
            <a:lvl9pPr marL="2742398" indent="0" algn="ctr">
              <a:buNone/>
              <a:defRPr sz="1200"/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56" y="3773511"/>
            <a:ext cx="3946247" cy="1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3298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5549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ko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r="-14252"/>
          <a:stretch/>
        </p:blipFill>
        <p:spPr>
          <a:xfrm>
            <a:off x="0" y="721219"/>
            <a:ext cx="9144000" cy="30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48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504003" y="320401"/>
            <a:ext cx="7954851" cy="12271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/>
          </p:nvPr>
        </p:nvSpPr>
        <p:spPr>
          <a:xfrm>
            <a:off x="504003" y="1584003"/>
            <a:ext cx="7970689" cy="91886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00">
                <a:solidFill>
                  <a:schemeClr val="bg1"/>
                </a:solidFill>
              </a:defRPr>
            </a:lvl1pPr>
            <a:lvl2pPr marL="457066" indent="0" algn="ctr">
              <a:buNone/>
              <a:defRPr sz="2000"/>
            </a:lvl2pPr>
            <a:lvl3pPr marL="914133" indent="0" algn="ctr">
              <a:buNone/>
              <a:defRPr sz="1800"/>
            </a:lvl3pPr>
            <a:lvl4pPr marL="1371198" indent="0" algn="ctr">
              <a:buNone/>
              <a:defRPr sz="1600"/>
            </a:lvl4pPr>
            <a:lvl5pPr marL="1828263" indent="0" algn="ctr">
              <a:buNone/>
              <a:defRPr sz="1600"/>
            </a:lvl5pPr>
            <a:lvl6pPr marL="2285333" indent="0" algn="ctr">
              <a:buNone/>
              <a:defRPr sz="1600"/>
            </a:lvl6pPr>
            <a:lvl7pPr marL="2742398" indent="0" algn="ctr">
              <a:buNone/>
              <a:defRPr sz="1600"/>
            </a:lvl7pPr>
            <a:lvl8pPr marL="3199464" indent="0" algn="ctr">
              <a:buNone/>
              <a:defRPr sz="1600"/>
            </a:lvl8pPr>
            <a:lvl9pPr marL="3656531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2769651"/>
            <a:ext cx="7954962" cy="4111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3104076"/>
            <a:ext cx="7954962" cy="4381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</p:spTree>
    <p:extLst>
      <p:ext uri="{BB962C8B-B14F-4D97-AF65-F5344CB8AC3E}">
        <p14:creationId xmlns:p14="http://schemas.microsoft.com/office/powerpoint/2010/main" val="2315029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08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k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5250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48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4400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>
          <a:xfrm>
            <a:off x="0" y="1"/>
            <a:ext cx="9144000" cy="4005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endParaRPr lang="nl-NL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76521" y="393479"/>
            <a:ext cx="6168981" cy="1790700"/>
          </a:xfr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0" y="5091617"/>
            <a:ext cx="90152" cy="15008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solidFill>
                  <a:schemeClr val="bg1"/>
                </a:solidFill>
              </a:defRPr>
            </a:lvl1pPr>
            <a:lvl2pPr marL="342798" indent="0" algn="ctr">
              <a:buNone/>
              <a:defRPr sz="1500"/>
            </a:lvl2pPr>
            <a:lvl3pPr marL="685599" indent="0" algn="ctr">
              <a:buNone/>
              <a:defRPr sz="1400"/>
            </a:lvl3pPr>
            <a:lvl4pPr marL="1028400" indent="0" algn="ctr">
              <a:buNone/>
              <a:defRPr sz="1200"/>
            </a:lvl4pPr>
            <a:lvl5pPr marL="1371198" indent="0" algn="ctr">
              <a:buNone/>
              <a:defRPr sz="1200"/>
            </a:lvl5pPr>
            <a:lvl6pPr marL="1713999" indent="0" algn="ctr">
              <a:buNone/>
              <a:defRPr sz="1200"/>
            </a:lvl6pPr>
            <a:lvl7pPr marL="2056799" indent="0" algn="ctr">
              <a:buNone/>
              <a:defRPr sz="1200"/>
            </a:lvl7pPr>
            <a:lvl8pPr marL="2399598" indent="0" algn="ctr">
              <a:buNone/>
              <a:defRPr sz="1200"/>
            </a:lvl8pPr>
            <a:lvl9pPr marL="2742398" indent="0" algn="ctr">
              <a:buNone/>
              <a:defRPr sz="1200"/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56" y="3773511"/>
            <a:ext cx="3946247" cy="14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1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3879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075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504003" y="320401"/>
            <a:ext cx="7954851" cy="122718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7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4" name="Ondertitel 2"/>
          <p:cNvSpPr>
            <a:spLocks noGrp="1"/>
          </p:cNvSpPr>
          <p:nvPr>
            <p:ph type="subTitle" idx="1"/>
          </p:nvPr>
        </p:nvSpPr>
        <p:spPr>
          <a:xfrm>
            <a:off x="504003" y="1584003"/>
            <a:ext cx="7970689" cy="91886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00">
                <a:solidFill>
                  <a:schemeClr val="bg1"/>
                </a:solidFill>
              </a:defRPr>
            </a:lvl1pPr>
            <a:lvl2pPr marL="457066" indent="0" algn="ctr">
              <a:buNone/>
              <a:defRPr sz="2000"/>
            </a:lvl2pPr>
            <a:lvl3pPr marL="914133" indent="0" algn="ctr">
              <a:buNone/>
              <a:defRPr sz="1800"/>
            </a:lvl3pPr>
            <a:lvl4pPr marL="1371198" indent="0" algn="ctr">
              <a:buNone/>
              <a:defRPr sz="1600"/>
            </a:lvl4pPr>
            <a:lvl5pPr marL="1828263" indent="0" algn="ctr">
              <a:buNone/>
              <a:defRPr sz="1600"/>
            </a:lvl5pPr>
            <a:lvl6pPr marL="2285333" indent="0" algn="ctr">
              <a:buNone/>
              <a:defRPr sz="1600"/>
            </a:lvl6pPr>
            <a:lvl7pPr marL="2742398" indent="0" algn="ctr">
              <a:buNone/>
              <a:defRPr sz="1600"/>
            </a:lvl7pPr>
            <a:lvl8pPr marL="3199464" indent="0" algn="ctr">
              <a:buNone/>
              <a:defRPr sz="1600"/>
            </a:lvl8pPr>
            <a:lvl9pPr marL="3656531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2769651"/>
            <a:ext cx="7954962" cy="41116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3104076"/>
            <a:ext cx="7954962" cy="4381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</p:spTree>
    <p:extLst>
      <p:ext uri="{BB962C8B-B14F-4D97-AF65-F5344CB8AC3E}">
        <p14:creationId xmlns:p14="http://schemas.microsoft.com/office/powerpoint/2010/main" val="50694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674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993600"/>
            <a:ext cx="3780000" cy="3160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970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7806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56" y="3773511"/>
            <a:ext cx="3946247" cy="1468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21" y="393479"/>
            <a:ext cx="6168981" cy="1790700"/>
          </a:xfr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1617"/>
            <a:ext cx="90152" cy="15008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solidFill>
                  <a:schemeClr val="bg1"/>
                </a:solidFill>
              </a:defRPr>
            </a:lvl1pPr>
            <a:lvl2pPr marL="342798" indent="0" algn="ctr">
              <a:buNone/>
              <a:defRPr sz="1500"/>
            </a:lvl2pPr>
            <a:lvl3pPr marL="685599" indent="0" algn="ctr">
              <a:buNone/>
              <a:defRPr sz="1400"/>
            </a:lvl3pPr>
            <a:lvl4pPr marL="1028400" indent="0" algn="ctr">
              <a:buNone/>
              <a:defRPr sz="1200"/>
            </a:lvl4pPr>
            <a:lvl5pPr marL="1371198" indent="0" algn="ctr">
              <a:buNone/>
              <a:defRPr sz="1200"/>
            </a:lvl5pPr>
            <a:lvl6pPr marL="1713999" indent="0" algn="ctr">
              <a:buNone/>
              <a:defRPr sz="1200"/>
            </a:lvl6pPr>
            <a:lvl7pPr marL="2056799" indent="0" algn="ctr">
              <a:buNone/>
              <a:defRPr sz="1200"/>
            </a:lvl7pPr>
            <a:lvl8pPr marL="2399598" indent="0" algn="ctr">
              <a:buNone/>
              <a:defRPr sz="1200"/>
            </a:lvl8pPr>
            <a:lvl9pPr marL="2742398" indent="0" algn="ctr">
              <a:buNone/>
              <a:defRPr sz="1200"/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0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331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70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hf hdr="0" ftr="0" dt="0"/>
  <p:txStyles>
    <p:titleStyle>
      <a:lvl1pPr algn="l" defTabSz="685599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26"/>
            <a:ext cx="9144000" cy="828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432546"/>
            <a:ext cx="7848000" cy="3512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991848"/>
            <a:ext cx="7848000" cy="31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63" y="4366707"/>
            <a:ext cx="1948437" cy="7249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4368358"/>
            <a:ext cx="1944000" cy="723259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496001" y="3904814"/>
            <a:ext cx="435564" cy="3922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465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2" r:id="rId3"/>
    <p:sldLayoutId id="2147483664" r:id="rId4"/>
    <p:sldLayoutId id="2147483694" r:id="rId5"/>
    <p:sldLayoutId id="2147483666" r:id="rId6"/>
    <p:sldLayoutId id="2147483667" r:id="rId7"/>
    <p:sldLayoutId id="2147483696" r:id="rId8"/>
    <p:sldLayoutId id="2147483722" r:id="rId9"/>
    <p:sldLayoutId id="2147483723" r:id="rId10"/>
  </p:sldLayoutIdLst>
  <p:hf hdr="0" ftr="0" dt="0"/>
  <p:txStyles>
    <p:titleStyle>
      <a:lvl1pPr algn="l" defTabSz="685599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432546"/>
            <a:ext cx="7848000" cy="3512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991848"/>
            <a:ext cx="7848000" cy="31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26"/>
            <a:ext cx="9144000" cy="8286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63" y="4366707"/>
            <a:ext cx="1948437" cy="7249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4368358"/>
            <a:ext cx="1944000" cy="723259"/>
          </a:xfrm>
          <a:prstGeom prst="rect">
            <a:avLst/>
          </a:prstGeom>
        </p:spPr>
      </p:pic>
      <p:sp>
        <p:nvSpPr>
          <p:cNvPr id="7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496001" y="3904814"/>
            <a:ext cx="435564" cy="3922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07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9" r:id="rId2"/>
    <p:sldLayoutId id="2147483684" r:id="rId3"/>
    <p:sldLayoutId id="2147483686" r:id="rId4"/>
    <p:sldLayoutId id="2147483683" r:id="rId5"/>
    <p:sldLayoutId id="2147483687" r:id="rId6"/>
    <p:sldLayoutId id="2147483688" r:id="rId7"/>
    <p:sldLayoutId id="2147483700" r:id="rId8"/>
  </p:sldLayoutIdLst>
  <p:hf hdr="0" ftr="0" dt="0"/>
  <p:txStyles>
    <p:titleStyle>
      <a:lvl1pPr algn="l" defTabSz="685599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432546"/>
            <a:ext cx="7848000" cy="3512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991848"/>
            <a:ext cx="7848000" cy="31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26"/>
            <a:ext cx="9144000" cy="8286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63" y="4366707"/>
            <a:ext cx="1948437" cy="7249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4368358"/>
            <a:ext cx="1944000" cy="723259"/>
          </a:xfrm>
          <a:prstGeom prst="rect">
            <a:avLst/>
          </a:prstGeom>
        </p:spPr>
      </p:pic>
      <p:sp>
        <p:nvSpPr>
          <p:cNvPr id="7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496001" y="3904814"/>
            <a:ext cx="435564" cy="3922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51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</p:sldLayoutIdLst>
  <p:hf hdr="0" ftr="0" dt="0"/>
  <p:txStyles>
    <p:titleStyle>
      <a:lvl1pPr algn="l" defTabSz="685599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366706"/>
            <a:ext cx="9144000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432546"/>
            <a:ext cx="7848000" cy="3512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991848"/>
            <a:ext cx="7848000" cy="31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63" y="4366707"/>
            <a:ext cx="1948437" cy="7249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4368358"/>
            <a:ext cx="1944000" cy="723259"/>
          </a:xfrm>
          <a:prstGeom prst="rect">
            <a:avLst/>
          </a:prstGeom>
        </p:spPr>
      </p:pic>
      <p:sp>
        <p:nvSpPr>
          <p:cNvPr id="7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496001" y="3904814"/>
            <a:ext cx="435564" cy="3922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320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3" r:id="rId2"/>
    <p:sldLayoutId id="2147483670" r:id="rId3"/>
    <p:sldLayoutId id="2147483672" r:id="rId4"/>
    <p:sldLayoutId id="2147483669" r:id="rId5"/>
    <p:sldLayoutId id="2147483673" r:id="rId6"/>
    <p:sldLayoutId id="2147483674" r:id="rId7"/>
  </p:sldLayoutIdLst>
  <p:hf hdr="0" ftr="0" dt="0"/>
  <p:txStyles>
    <p:titleStyle>
      <a:lvl1pPr algn="l" defTabSz="685599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142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570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1997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425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3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366706"/>
            <a:ext cx="9144000" cy="8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432546"/>
            <a:ext cx="7848000" cy="3512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991848"/>
            <a:ext cx="7848000" cy="31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63" y="4366707"/>
            <a:ext cx="1948437" cy="7249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4368358"/>
            <a:ext cx="1944000" cy="723259"/>
          </a:xfrm>
          <a:prstGeom prst="rect">
            <a:avLst/>
          </a:prstGeom>
        </p:spPr>
      </p:pic>
      <p:sp>
        <p:nvSpPr>
          <p:cNvPr id="7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8496001" y="3904814"/>
            <a:ext cx="435564" cy="3922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NL" dirty="0"/>
              <a:t>[</a:t>
            </a:r>
            <a:fld id="{53240C58-373C-43C1-ADD1-3E23A3B96371}" type="slidenum">
              <a:rPr lang="nl-NL" smtClean="0"/>
              <a:pPr/>
              <a:t>‹nr.›</a:t>
            </a:fld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6138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677" r:id="rId3"/>
    <p:sldLayoutId id="2147483679" r:id="rId4"/>
    <p:sldLayoutId id="2147483676" r:id="rId5"/>
    <p:sldLayoutId id="2147483680" r:id="rId6"/>
    <p:sldLayoutId id="2147483681" r:id="rId7"/>
  </p:sldLayoutIdLst>
  <p:hf hdr="0" ftr="0" dt="0"/>
  <p:txStyles>
    <p:titleStyle>
      <a:lvl1pPr algn="l" defTabSz="685599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399" indent="-171399" algn="l" defTabSz="6855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42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57000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997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425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399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8" indent="-171399" algn="l" defTabSz="6855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0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99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98" algn="l" defTabSz="6855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9.xml"/><Relationship Id="rId26" Type="http://schemas.openxmlformats.org/officeDocument/2006/relationships/image" Target="../media/image37.jpeg"/><Relationship Id="rId3" Type="http://schemas.openxmlformats.org/officeDocument/2006/relationships/tags" Target="../tags/tag3.xml"/><Relationship Id="rId21" Type="http://schemas.openxmlformats.org/officeDocument/2006/relationships/hyperlink" Target="http://www.google.nl/url?sa=i&amp;rct=j&amp;q=&amp;esrc=s&amp;frm=1&amp;source=images&amp;cd=&amp;cad=rja&amp;docid=HHAq1QRixYz2SM&amp;tbnid=rDZegirtLm73NM:&amp;ved=0CAUQjRw&amp;url=http://wardsauto.com/vehicles-amp-technology/traffic-road-automated-driving-may-be-heavy&amp;ei=uH1eUuPiFcar0AXBmYGYBw&amp;psig=AFQjCNFX1aSWi4uQBj6tz6UUfkeP4ssKSQ&amp;ust=1382010536440009" TargetMode="Externa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36.png"/><Relationship Id="rId33" Type="http://schemas.openxmlformats.org/officeDocument/2006/relationships/image" Target="../media/image42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32.jpeg"/><Relationship Id="rId29" Type="http://schemas.openxmlformats.org/officeDocument/2006/relationships/hyperlink" Target="http://www.google.nl/url?sa=i&amp;rct=j&amp;q=&amp;esrc=s&amp;frm=1&amp;source=images&amp;cd=&amp;cad=rja&amp;docid=Qav4cCJQ7b53NM&amp;tbnid=8l2NL7f1bvmnfM:&amp;ved=0CAUQjRw&amp;url=http://www.themill.com/blog/2013/april.aspx&amp;ei=d_pXUsK9NurV0QWN84GgDg&amp;psig=AFQjCNHVJpZ7Ly4IEBKw7-fFStULZPt_cA&amp;ust=1381583801066182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35.jpeg"/><Relationship Id="rId32" Type="http://schemas.openxmlformats.org/officeDocument/2006/relationships/hyperlink" Target="http://www.google.nl/url?sa=i&amp;rct=j&amp;q=&amp;esrc=s&amp;frm=1&amp;source=images&amp;cd=&amp;cad=rja&amp;docid=GG5462RT6EbtkM&amp;tbnid=Zkh3gw1nhZ6YMM:&amp;ved=0CAUQjRw&amp;url=http://mhealthwatch.com/polar-unveils-new-smart-bracelet-21676/&amp;ei=IppdUqjkH6WX1AXF7ICYCg&amp;bvm=bv.53899372,d.d2k&amp;psig=AFQjCNHOILexrAXZNar8DFKX7g4yKiPz0w&amp;ust=1381952288954031" TargetMode="Externa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34.jpeg"/><Relationship Id="rId28" Type="http://schemas.openxmlformats.org/officeDocument/2006/relationships/image" Target="../media/image39.png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1.xml"/><Relationship Id="rId31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33.jpeg"/><Relationship Id="rId27" Type="http://schemas.openxmlformats.org/officeDocument/2006/relationships/image" Target="../media/image38.png"/><Relationship Id="rId30" Type="http://schemas.openxmlformats.org/officeDocument/2006/relationships/image" Target="../media/image40.jpeg"/><Relationship Id="rId8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39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10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0722" cy="5143500"/>
          </a:xfrm>
          <a:prstGeom prst="rect">
            <a:avLst/>
          </a:prstGeom>
        </p:spPr>
      </p:pic>
      <p:sp>
        <p:nvSpPr>
          <p:cNvPr id="6" name="Tekstvak 2"/>
          <p:cNvSpPr txBox="1"/>
          <p:nvPr/>
        </p:nvSpPr>
        <p:spPr>
          <a:xfrm>
            <a:off x="-50802" y="0"/>
            <a:ext cx="9194802" cy="484726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At JADS We Build 3 Bridges</a:t>
            </a:r>
          </a:p>
        </p:txBody>
      </p:sp>
    </p:spTree>
    <p:extLst>
      <p:ext uri="{BB962C8B-B14F-4D97-AF65-F5344CB8AC3E}">
        <p14:creationId xmlns:p14="http://schemas.microsoft.com/office/powerpoint/2010/main" val="316089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8000" y="432546"/>
            <a:ext cx="8496000" cy="351226"/>
          </a:xfrm>
        </p:spPr>
        <p:txBody>
          <a:bodyPr>
            <a:noAutofit/>
          </a:bodyPr>
          <a:lstStyle/>
          <a:p>
            <a:r>
              <a:rPr lang="en-US" dirty="0">
                <a:latin typeface="Jads Headline"/>
                <a:cs typeface="Jads Headline"/>
              </a:rPr>
              <a:t>JADS: close collaboration of 2 universities on 3 areas within data science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8" y="885044"/>
            <a:ext cx="8343900" cy="32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3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538875" y="235647"/>
            <a:ext cx="8184023" cy="551472"/>
          </a:xfrm>
        </p:spPr>
        <p:txBody>
          <a:bodyPr>
            <a:noAutofit/>
          </a:bodyPr>
          <a:lstStyle/>
          <a:p>
            <a:pPr>
              <a:lnSpc>
                <a:spcPts val="2925"/>
              </a:lnSpc>
            </a:pPr>
            <a:r>
              <a:rPr lang="en-US" dirty="0">
                <a:latin typeface="Jads Headline"/>
                <a:cs typeface="Jads Headline"/>
              </a:rPr>
              <a:t>Education: 10 data science programs offered at 3 locations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t="20163" r="14697" b="3284"/>
          <a:stretch/>
        </p:blipFill>
        <p:spPr bwMode="auto">
          <a:xfrm>
            <a:off x="482271" y="1179848"/>
            <a:ext cx="8246781" cy="296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3" y="-1659"/>
            <a:ext cx="138459" cy="34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0" tIns="34279" rIns="68560" bIns="3427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02" y="2596289"/>
            <a:ext cx="138459" cy="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0" tIns="34279" rIns="68560" bIns="34279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nl-NL" alt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7440" y="969927"/>
            <a:ext cx="2043171" cy="238505"/>
          </a:xfrm>
          <a:prstGeom prst="rect">
            <a:avLst/>
          </a:prstGeom>
          <a:noFill/>
        </p:spPr>
        <p:txBody>
          <a:bodyPr wrap="none" lIns="68560" tIns="34279" rIns="68560" bIns="34279" rtlCol="0">
            <a:spAutoFit/>
          </a:bodyPr>
          <a:lstStyle/>
          <a:p>
            <a:r>
              <a:rPr lang="en-US" sz="1100" b="1" dirty="0"/>
              <a:t>Graduate School Den Bosch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89699" y="3545792"/>
            <a:ext cx="1588375" cy="207727"/>
          </a:xfrm>
          <a:prstGeom prst="rect">
            <a:avLst/>
          </a:prstGeom>
          <a:noFill/>
        </p:spPr>
        <p:txBody>
          <a:bodyPr wrap="none" lIns="68560" tIns="34279" rIns="68560" bIns="34279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Joint Bachelor Data Science</a:t>
            </a:r>
          </a:p>
        </p:txBody>
      </p:sp>
      <p:sp>
        <p:nvSpPr>
          <p:cNvPr id="13" name="Oval 12"/>
          <p:cNvSpPr/>
          <p:nvPr/>
        </p:nvSpPr>
        <p:spPr>
          <a:xfrm>
            <a:off x="7028635" y="1047751"/>
            <a:ext cx="1771650" cy="685800"/>
          </a:xfrm>
          <a:prstGeom prst="ellipse">
            <a:avLst/>
          </a:prstGeom>
          <a:solidFill>
            <a:schemeClr val="accent4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/>
            <a:r>
              <a:rPr lang="en-US" dirty="0"/>
              <a:t>2000 Students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96001" y="3904814"/>
            <a:ext cx="435564" cy="392281"/>
          </a:xfrm>
        </p:spPr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12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8172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ads Headline"/>
                <a:cs typeface="Jads Headline"/>
              </a:rPr>
              <a:t>Expected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13</a:t>
            </a:fld>
            <a:r>
              <a:rPr lang="nl-NL"/>
              <a:t>]</a:t>
            </a:r>
            <a:endParaRPr lang="nl-N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977507"/>
              </p:ext>
            </p:extLst>
          </p:nvPr>
        </p:nvGraphicFramePr>
        <p:xfrm>
          <a:off x="670720" y="831273"/>
          <a:ext cx="8034034" cy="336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123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14511" y="3631580"/>
            <a:ext cx="7772400" cy="547124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en-US" sz="1600" dirty="0">
                <a:solidFill>
                  <a:srgbClr val="FFFFFF"/>
                </a:solidFill>
              </a:rPr>
              <a:t>Relevance: Intense collaboration with industry in education and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2704" y="2929805"/>
            <a:ext cx="7772400" cy="547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en-US" sz="1600" dirty="0"/>
              <a:t>Ambition &amp; Quality: world class staff &amp; students to make an impact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704" y="2203445"/>
            <a:ext cx="7772400" cy="5471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en-US" sz="1600" dirty="0"/>
              <a:t>Multi-disciplinary: Mixing business and IT to drive innovation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704" y="1490600"/>
            <a:ext cx="7772400" cy="547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en-US" sz="1600" dirty="0"/>
              <a:t>Novelty: educational programs are newly designed using DS design criteria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367" y="826928"/>
            <a:ext cx="7772400" cy="54712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>
              <a:lnSpc>
                <a:spcPct val="110000"/>
              </a:lnSpc>
              <a:spcBef>
                <a:spcPts val="700"/>
              </a:spcBef>
            </a:pPr>
            <a:r>
              <a:rPr lang="en-US" sz="1600" dirty="0"/>
              <a:t>Size: 2000 students in various programs with 3 research centers</a:t>
            </a: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9841" y="332357"/>
            <a:ext cx="6444636" cy="429069"/>
          </a:xfrm>
          <a:prstGeom prst="rect">
            <a:avLst/>
          </a:prstGeom>
          <a:ln w="0"/>
          <a:effectLst/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Jads Headline"/>
                <a:cs typeface="Jads Headline"/>
              </a:rPr>
              <a:t>Five unique elements of our proposition </a:t>
            </a:r>
            <a:endParaRPr lang="en-US" sz="2000" b="1" dirty="0">
              <a:latin typeface="Jads Headline"/>
              <a:cs typeface="Jads Headline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96001" y="3904814"/>
            <a:ext cx="435564" cy="392281"/>
          </a:xfrm>
        </p:spPr>
        <p:txBody>
          <a:bodyPr/>
          <a:lstStyle/>
          <a:p>
            <a:r>
              <a:rPr lang="nl-NL" dirty="0"/>
              <a:t>[</a:t>
            </a:r>
            <a:fld id="{53240C58-373C-43C1-ADD1-3E23A3B96371}" type="slidenum">
              <a:rPr lang="nl-NL" smtClean="0"/>
              <a:pPr/>
              <a:t>14</a:t>
            </a:fld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19721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15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8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Cool Examples</a:t>
            </a:r>
          </a:p>
        </p:txBody>
      </p:sp>
    </p:spTree>
    <p:extLst>
      <p:ext uri="{BB962C8B-B14F-4D97-AF65-F5344CB8AC3E}">
        <p14:creationId xmlns:p14="http://schemas.microsoft.com/office/powerpoint/2010/main" val="129935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Tekstvak 9"/>
          <p:cNvSpPr txBox="1"/>
          <p:nvPr/>
        </p:nvSpPr>
        <p:spPr>
          <a:xfrm>
            <a:off x="0" y="4150922"/>
            <a:ext cx="9067800" cy="530892"/>
          </a:xfrm>
          <a:prstGeom prst="rect">
            <a:avLst/>
          </a:prstGeom>
          <a:solidFill>
            <a:srgbClr val="262626">
              <a:alpha val="4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HEAT MAPS</a:t>
            </a:r>
          </a:p>
        </p:txBody>
      </p:sp>
    </p:spTree>
    <p:extLst>
      <p:ext uri="{BB962C8B-B14F-4D97-AF65-F5344CB8AC3E}">
        <p14:creationId xmlns:p14="http://schemas.microsoft.com/office/powerpoint/2010/main" val="910601041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18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kstvak 9"/>
          <p:cNvSpPr txBox="1"/>
          <p:nvPr/>
        </p:nvSpPr>
        <p:spPr>
          <a:xfrm>
            <a:off x="0" y="4409643"/>
            <a:ext cx="9067800" cy="530892"/>
          </a:xfrm>
          <a:prstGeom prst="rect">
            <a:avLst/>
          </a:prstGeom>
          <a:solidFill>
            <a:srgbClr val="262626">
              <a:alpha val="4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andara" panose="020E0502030303020204" pitchFamily="34" charset="0"/>
              </a:rPr>
              <a:t>Humanitarian Food</a:t>
            </a:r>
          </a:p>
        </p:txBody>
      </p:sp>
    </p:spTree>
    <p:extLst>
      <p:ext uri="{BB962C8B-B14F-4D97-AF65-F5344CB8AC3E}">
        <p14:creationId xmlns:p14="http://schemas.microsoft.com/office/powerpoint/2010/main" val="881824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19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5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Science beyond the hype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003" y="1584003"/>
            <a:ext cx="8221087" cy="918861"/>
          </a:xfrm>
        </p:spPr>
        <p:txBody>
          <a:bodyPr/>
          <a:lstStyle/>
          <a:p>
            <a:r>
              <a:rPr lang="en-US" i="1" dirty="0"/>
              <a:t>Something to discuss in 15 minutes 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April 2</a:t>
            </a:r>
            <a:r>
              <a:rPr lang="en-US" baseline="30000" dirty="0"/>
              <a:t>nd</a:t>
            </a:r>
            <a:r>
              <a:rPr lang="en-US" dirty="0"/>
              <a:t>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Arjan van den Born</a:t>
            </a:r>
          </a:p>
        </p:txBody>
      </p:sp>
    </p:spTree>
    <p:extLst>
      <p:ext uri="{BB962C8B-B14F-4D97-AF65-F5344CB8AC3E}">
        <p14:creationId xmlns:p14="http://schemas.microsoft.com/office/powerpoint/2010/main" val="3991749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0"/>
            <a:ext cx="919856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4267203" y="2114550"/>
            <a:ext cx="1447800" cy="400050"/>
          </a:xfrm>
          <a:prstGeom prst="rect">
            <a:avLst/>
          </a:prstGeom>
          <a:solidFill>
            <a:srgbClr val="26262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/>
            <a:endParaRPr lang="en-US"/>
          </a:p>
        </p:txBody>
      </p:sp>
      <p:sp>
        <p:nvSpPr>
          <p:cNvPr id="4" name="Tekstvak 3"/>
          <p:cNvSpPr txBox="1"/>
          <p:nvPr/>
        </p:nvSpPr>
        <p:spPr>
          <a:xfrm>
            <a:off x="-50802" y="4556570"/>
            <a:ext cx="9225722" cy="577059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Candara" panose="020E0502030303020204" pitchFamily="34" charset="0"/>
              </a:rPr>
              <a:t>Detecting Confusion of the Elderly</a:t>
            </a:r>
          </a:p>
        </p:txBody>
      </p:sp>
    </p:spTree>
    <p:extLst>
      <p:ext uri="{BB962C8B-B14F-4D97-AF65-F5344CB8AC3E}">
        <p14:creationId xmlns:p14="http://schemas.microsoft.com/office/powerpoint/2010/main" val="412763876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Tekstvak 3"/>
          <p:cNvSpPr txBox="1"/>
          <p:nvPr/>
        </p:nvSpPr>
        <p:spPr>
          <a:xfrm>
            <a:off x="0" y="599019"/>
            <a:ext cx="9067800" cy="577059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Candara" panose="020E0502030303020204" pitchFamily="34" charset="0"/>
              </a:rPr>
              <a:t>MUSIC AS A MEDICINE</a:t>
            </a:r>
          </a:p>
        </p:txBody>
      </p:sp>
    </p:spTree>
    <p:extLst>
      <p:ext uri="{BB962C8B-B14F-4D97-AF65-F5344CB8AC3E}">
        <p14:creationId xmlns:p14="http://schemas.microsoft.com/office/powerpoint/2010/main" val="14681341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20"/>
            <a:ext cx="9144000" cy="5120640"/>
          </a:xfrm>
          <a:prstGeom prst="rect">
            <a:avLst/>
          </a:prstGeom>
        </p:spPr>
      </p:pic>
      <p:sp>
        <p:nvSpPr>
          <p:cNvPr id="3" name="Tekstvak 4"/>
          <p:cNvSpPr txBox="1"/>
          <p:nvPr/>
        </p:nvSpPr>
        <p:spPr>
          <a:xfrm>
            <a:off x="43794" y="4580543"/>
            <a:ext cx="8871606" cy="530892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3000" dirty="0">
                <a:solidFill>
                  <a:srgbClr val="FFFF00"/>
                </a:solidFill>
                <a:latin typeface="Candara" panose="020E0502030303020204" pitchFamily="34" charset="0"/>
              </a:rPr>
              <a:t>Alternative 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1186036447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impact of data science on business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09028" y="3905253"/>
            <a:ext cx="434975" cy="392113"/>
          </a:xfrm>
        </p:spPr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93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ads Headline"/>
                <a:cs typeface="Jads Headline"/>
              </a:rPr>
              <a:t>The vision is clear: data is the new </a:t>
            </a:r>
            <a:r>
              <a:rPr lang="en-US" strike="dblStrike" dirty="0">
                <a:latin typeface="Jads Headline"/>
                <a:cs typeface="Jads Headline"/>
              </a:rPr>
              <a:t>oil </a:t>
            </a:r>
            <a:r>
              <a:rPr lang="en-US" dirty="0">
                <a:latin typeface="Jads Headline"/>
                <a:cs typeface="Jads Headline"/>
              </a:rPr>
              <a:t>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24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29" y="948895"/>
            <a:ext cx="7445631" cy="30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66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kstvak 3"/>
          <p:cNvSpPr txBox="1"/>
          <p:nvPr/>
        </p:nvSpPr>
        <p:spPr>
          <a:xfrm>
            <a:off x="0" y="4566420"/>
            <a:ext cx="9144000" cy="515497"/>
          </a:xfrm>
          <a:prstGeom prst="rect">
            <a:avLst/>
          </a:prstGeom>
          <a:solidFill>
            <a:srgbClr val="262626">
              <a:alpha val="30196"/>
            </a:srgbClr>
          </a:solidFill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2900" dirty="0">
                <a:solidFill>
                  <a:schemeClr val="bg1"/>
                </a:solidFill>
                <a:latin typeface="Candara" panose="020E0502030303020204" pitchFamily="34" charset="0"/>
              </a:rPr>
              <a:t>When investing at the same time in man &amp; machine</a:t>
            </a:r>
          </a:p>
        </p:txBody>
      </p:sp>
      <p:sp>
        <p:nvSpPr>
          <p:cNvPr id="6" name="Tekstvak 3"/>
          <p:cNvSpPr txBox="1"/>
          <p:nvPr/>
        </p:nvSpPr>
        <p:spPr>
          <a:xfrm>
            <a:off x="0" y="0"/>
            <a:ext cx="9144000" cy="561664"/>
          </a:xfrm>
          <a:prstGeom prst="rect">
            <a:avLst/>
          </a:prstGeom>
          <a:solidFill>
            <a:srgbClr val="262626">
              <a:alpha val="30196"/>
            </a:srgbClr>
          </a:solidFill>
        </p:spPr>
        <p:txBody>
          <a:bodyPr wrap="square" lIns="68553" tIns="34276" rIns="68553" bIns="34276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Research shows significant productivity gains</a:t>
            </a:r>
          </a:p>
        </p:txBody>
      </p:sp>
    </p:spTree>
    <p:extLst>
      <p:ext uri="{BB962C8B-B14F-4D97-AF65-F5344CB8AC3E}">
        <p14:creationId xmlns:p14="http://schemas.microsoft.com/office/powerpoint/2010/main" val="1936688647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26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27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9226" cy="5143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3951" y="2504867"/>
            <a:ext cx="3104345" cy="707862"/>
          </a:xfrm>
          <a:prstGeom prst="rect">
            <a:avLst/>
          </a:prstGeom>
          <a:solidFill>
            <a:schemeClr val="tx1"/>
          </a:solidFill>
        </p:spPr>
        <p:txBody>
          <a:bodyPr wrap="square" lIns="91413" tIns="45708" rIns="91413" bIns="45708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3790221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28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" y="0"/>
            <a:ext cx="914117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05" y="446882"/>
            <a:ext cx="1658004" cy="830972"/>
          </a:xfrm>
          <a:prstGeom prst="rect">
            <a:avLst/>
          </a:prstGeom>
          <a:solidFill>
            <a:srgbClr val="28691C"/>
          </a:solidFill>
        </p:spPr>
        <p:txBody>
          <a:bodyPr wrap="square" lIns="91413" tIns="45708" rIns="91413" bIns="45708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NO SCIENCE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3836" y="446401"/>
            <a:ext cx="1658004" cy="830972"/>
          </a:xfrm>
          <a:prstGeom prst="rect">
            <a:avLst/>
          </a:prstGeom>
          <a:solidFill>
            <a:srgbClr val="2A6C1E"/>
          </a:solidFill>
        </p:spPr>
        <p:txBody>
          <a:bodyPr wrap="square" lIns="91413" tIns="45708" rIns="91413" bIns="45708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NO WISDOM</a:t>
            </a:r>
          </a:p>
        </p:txBody>
      </p:sp>
    </p:spTree>
    <p:extLst>
      <p:ext uri="{BB962C8B-B14F-4D97-AF65-F5344CB8AC3E}">
        <p14:creationId xmlns:p14="http://schemas.microsoft.com/office/powerpoint/2010/main" val="3914928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09028" y="3905253"/>
            <a:ext cx="434975" cy="392113"/>
          </a:xfrm>
        </p:spPr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29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kstvak 2"/>
          <p:cNvSpPr txBox="1"/>
          <p:nvPr/>
        </p:nvSpPr>
        <p:spPr>
          <a:xfrm>
            <a:off x="0" y="2911989"/>
            <a:ext cx="9194802" cy="484726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The Emergence of Natural Monopolies</a:t>
            </a:r>
          </a:p>
        </p:txBody>
      </p:sp>
    </p:spTree>
    <p:extLst>
      <p:ext uri="{BB962C8B-B14F-4D97-AF65-F5344CB8AC3E}">
        <p14:creationId xmlns:p14="http://schemas.microsoft.com/office/powerpoint/2010/main" val="1787306544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3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kstvak 2"/>
          <p:cNvSpPr txBox="1"/>
          <p:nvPr/>
        </p:nvSpPr>
        <p:spPr>
          <a:xfrm>
            <a:off x="2" y="1"/>
            <a:ext cx="9194802" cy="900224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We tend to overestimate the effect of a technology in the short run and underestimate the effect in the long run.</a:t>
            </a:r>
          </a:p>
        </p:txBody>
      </p:sp>
      <p:sp>
        <p:nvSpPr>
          <p:cNvPr id="7" name="Tekstvak 2"/>
          <p:cNvSpPr txBox="1"/>
          <p:nvPr/>
        </p:nvSpPr>
        <p:spPr>
          <a:xfrm>
            <a:off x="0" y="4654853"/>
            <a:ext cx="9144000" cy="484726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r"/>
            <a:r>
              <a:rPr lang="en-US" sz="2700" dirty="0">
                <a:solidFill>
                  <a:schemeClr val="bg1"/>
                </a:solidFill>
              </a:rPr>
              <a:t>Amara’s Law  </a:t>
            </a:r>
          </a:p>
        </p:txBody>
      </p:sp>
    </p:spTree>
    <p:extLst>
      <p:ext uri="{BB962C8B-B14F-4D97-AF65-F5344CB8AC3E}">
        <p14:creationId xmlns:p14="http://schemas.microsoft.com/office/powerpoint/2010/main" val="2221227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382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2911989"/>
            <a:ext cx="9194802" cy="484726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Is it Too Much Information?</a:t>
            </a:r>
          </a:p>
        </p:txBody>
      </p:sp>
    </p:spTree>
    <p:extLst>
      <p:ext uri="{BB962C8B-B14F-4D97-AF65-F5344CB8AC3E}">
        <p14:creationId xmlns:p14="http://schemas.microsoft.com/office/powerpoint/2010/main" val="2868505886"/>
      </p:ext>
    </p:extLst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kstvak 2"/>
          <p:cNvSpPr txBox="1"/>
          <p:nvPr/>
        </p:nvSpPr>
        <p:spPr>
          <a:xfrm>
            <a:off x="-50802" y="4229101"/>
            <a:ext cx="9194802" cy="484726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Alternative Facts</a:t>
            </a:r>
          </a:p>
        </p:txBody>
      </p:sp>
    </p:spTree>
    <p:extLst>
      <p:ext uri="{BB962C8B-B14F-4D97-AF65-F5344CB8AC3E}">
        <p14:creationId xmlns:p14="http://schemas.microsoft.com/office/powerpoint/2010/main" val="2967352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50802" y="4229101"/>
            <a:ext cx="9194802" cy="484726"/>
          </a:xfrm>
          <a:prstGeom prst="rect">
            <a:avLst/>
          </a:prstGeom>
          <a:solidFill>
            <a:srgbClr val="262626">
              <a:alpha val="20000"/>
            </a:srgbClr>
          </a:solidFill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The move away from fake news</a:t>
            </a:r>
          </a:p>
        </p:txBody>
      </p:sp>
    </p:spTree>
    <p:extLst>
      <p:ext uri="{BB962C8B-B14F-4D97-AF65-F5344CB8AC3E}">
        <p14:creationId xmlns:p14="http://schemas.microsoft.com/office/powerpoint/2010/main" val="2080304943"/>
      </p:ext>
    </p:extLst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5118100"/>
          </a:xfrm>
          <a:prstGeom prst="rect">
            <a:avLst/>
          </a:prstGeom>
        </p:spPr>
      </p:pic>
      <p:sp>
        <p:nvSpPr>
          <p:cNvPr id="3" name="Tekstvak 3"/>
          <p:cNvSpPr txBox="1"/>
          <p:nvPr/>
        </p:nvSpPr>
        <p:spPr>
          <a:xfrm>
            <a:off x="0" y="0"/>
            <a:ext cx="9144000" cy="577081"/>
          </a:xfrm>
          <a:prstGeom prst="rect">
            <a:avLst/>
          </a:prstGeom>
          <a:solidFill>
            <a:srgbClr val="262626">
              <a:alpha val="30196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RISE OF THE AI APOCALYSE  </a:t>
            </a:r>
          </a:p>
        </p:txBody>
      </p:sp>
    </p:spTree>
    <p:extLst>
      <p:ext uri="{BB962C8B-B14F-4D97-AF65-F5344CB8AC3E}">
        <p14:creationId xmlns:p14="http://schemas.microsoft.com/office/powerpoint/2010/main" val="1666230772"/>
      </p:ext>
    </p:extLst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70356"/>
      </p:ext>
    </p:extLst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35</a:t>
            </a:fld>
            <a:r>
              <a:rPr lang="nl-NL"/>
              <a:t>]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30723" cy="5143500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35279" y="2998786"/>
            <a:ext cx="9144000" cy="577081"/>
          </a:xfrm>
          <a:prstGeom prst="rect">
            <a:avLst/>
          </a:prstGeom>
          <a:solidFill>
            <a:srgbClr val="262626">
              <a:alpha val="30196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FIX THE FUTURE: RESPONSIBLE DATA SCIENCE</a:t>
            </a:r>
          </a:p>
        </p:txBody>
      </p:sp>
    </p:spTree>
    <p:extLst>
      <p:ext uri="{BB962C8B-B14F-4D97-AF65-F5344CB8AC3E}">
        <p14:creationId xmlns:p14="http://schemas.microsoft.com/office/powerpoint/2010/main" val="1898013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Finally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09028" y="3905253"/>
            <a:ext cx="434975" cy="392113"/>
          </a:xfrm>
        </p:spPr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427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37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kstvak 3"/>
          <p:cNvSpPr txBox="1"/>
          <p:nvPr/>
        </p:nvSpPr>
        <p:spPr>
          <a:xfrm>
            <a:off x="0" y="4566419"/>
            <a:ext cx="9144000" cy="561692"/>
          </a:xfrm>
          <a:prstGeom prst="rect">
            <a:avLst/>
          </a:prstGeom>
          <a:solidFill>
            <a:srgbClr val="262626">
              <a:alpha val="30196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Meet Young Scientists: Thursday 14 June 2018 </a:t>
            </a:r>
          </a:p>
        </p:txBody>
      </p:sp>
    </p:spTree>
    <p:extLst>
      <p:ext uri="{BB962C8B-B14F-4D97-AF65-F5344CB8AC3E}">
        <p14:creationId xmlns:p14="http://schemas.microsoft.com/office/powerpoint/2010/main" val="230590985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38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427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39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42" y="196646"/>
            <a:ext cx="7005484" cy="38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1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Jads Headline"/>
                <a:cs typeface="Jads Headline"/>
              </a:rPr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disruptive force called data science </a:t>
            </a:r>
          </a:p>
          <a:p>
            <a:r>
              <a:rPr lang="en-US" dirty="0"/>
              <a:t>JADS – Bridging Business and Technology</a:t>
            </a:r>
          </a:p>
          <a:p>
            <a:r>
              <a:rPr lang="en-US" dirty="0"/>
              <a:t>Cool examples</a:t>
            </a:r>
          </a:p>
          <a:p>
            <a:r>
              <a:rPr lang="en-US" dirty="0"/>
              <a:t>The Impact on Business</a:t>
            </a:r>
          </a:p>
          <a:p>
            <a:r>
              <a:rPr lang="en-US" dirty="0"/>
              <a:t>The Dark Side of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4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39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Jads Headline"/>
                <a:cs typeface="Jads Headline"/>
              </a:rPr>
              <a:t>The </a:t>
            </a:r>
            <a:r>
              <a:rPr lang="en-US" dirty="0" err="1">
                <a:solidFill>
                  <a:prstClr val="black"/>
                </a:solidFill>
                <a:latin typeface="Jads Headline"/>
                <a:cs typeface="Jads Headline"/>
              </a:rPr>
              <a:t>Datafication</a:t>
            </a:r>
            <a:r>
              <a:rPr lang="en-US" dirty="0">
                <a:solidFill>
                  <a:prstClr val="black"/>
                </a:solidFill>
                <a:latin typeface="Jads Headline"/>
                <a:cs typeface="Jads Headline"/>
              </a:rPr>
              <a:t> era started in the early 1800’s</a:t>
            </a:r>
            <a:endParaRPr lang="en-US" dirty="0">
              <a:latin typeface="Jads Headline"/>
              <a:cs typeface="Jads Headline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4987" y="884213"/>
            <a:ext cx="7895818" cy="3382249"/>
            <a:chOff x="612320" y="793771"/>
            <a:chExt cx="7918347" cy="3961179"/>
          </a:xfrm>
        </p:grpSpPr>
        <p:grpSp>
          <p:nvGrpSpPr>
            <p:cNvPr id="4" name="Group 3"/>
            <p:cNvGrpSpPr/>
            <p:nvPr/>
          </p:nvGrpSpPr>
          <p:grpSpPr>
            <a:xfrm>
              <a:off x="5064191" y="797098"/>
              <a:ext cx="3399149" cy="3565022"/>
              <a:chOff x="7182593" y="1062796"/>
              <a:chExt cx="4101860" cy="475336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2595" y="3670496"/>
                <a:ext cx="2134500" cy="214566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2593" y="1062796"/>
                <a:ext cx="2134501" cy="255520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4168" y="1069835"/>
                <a:ext cx="1810285" cy="257714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4168" y="3701992"/>
                <a:ext cx="1810285" cy="2091313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107646" y="4416177"/>
              <a:ext cx="3423021" cy="333421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582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Mathew Fontaine Maury, Virginia 1806-1873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8341" y="812546"/>
              <a:ext cx="2628900" cy="17430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320" y="2765387"/>
              <a:ext cx="2570223" cy="156471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7934" y="2753340"/>
              <a:ext cx="1634519" cy="15927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7196" y="793771"/>
              <a:ext cx="1513217" cy="176200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99145" y="4421529"/>
              <a:ext cx="3148276" cy="333421"/>
            </a:xfrm>
            <a:prstGeom prst="rect">
              <a:avLst/>
            </a:prstGeom>
            <a:noFill/>
          </p:spPr>
          <p:txBody>
            <a:bodyPr wrap="none" lIns="68579" tIns="34289" rIns="68579" bIns="34289" rtlCol="0">
              <a:spAutoFit/>
            </a:bodyPr>
            <a:lstStyle/>
            <a:p>
              <a:pPr defTabSz="685582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Florence Nightingale , London 1820-1910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nl-NL"/>
              <a:t>[</a:t>
            </a:r>
            <a:fld id="{53240C58-373C-43C1-ADD1-3E23A3B96371}" type="slidenum">
              <a:rPr lang="nl-NL" smtClean="0"/>
              <a:pPr/>
              <a:t>5</a:t>
            </a:fld>
            <a:r>
              <a:rPr lang="nl-NL"/>
              <a:t>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0251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57892" y="140201"/>
            <a:ext cx="6651172" cy="429069"/>
          </a:xfrm>
          <a:ln w="0"/>
          <a:effectLst/>
        </p:spPr>
        <p:txBody>
          <a:bodyPr vert="horz" wrap="square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Jads Headline"/>
                <a:cs typeface="Jads Headline"/>
              </a:rPr>
              <a:t>The Always-On Society generates true Big Data</a:t>
            </a:r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658497" y="2247282"/>
            <a:ext cx="1275028" cy="62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Providing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connected Apps</a:t>
            </a:r>
          </a:p>
        </p:txBody>
      </p:sp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>
          <a:xfrm>
            <a:off x="3288441" y="2296933"/>
            <a:ext cx="2379382" cy="346226"/>
          </a:xfrm>
          <a:prstGeom prst="rect">
            <a:avLst/>
          </a:prstGeom>
          <a:noFill/>
        </p:spPr>
        <p:txBody>
          <a:bodyPr wrap="none" lIns="68560" tIns="34279" rIns="68560" bIns="34279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Philips Value Platform</a:t>
            </a:r>
          </a:p>
        </p:txBody>
      </p:sp>
      <p:sp>
        <p:nvSpPr>
          <p:cNvPr id="18" name="TextBox 17"/>
          <p:cNvSpPr txBox="1"/>
          <p:nvPr>
            <p:custDataLst>
              <p:tags r:id="rId5"/>
            </p:custDataLst>
          </p:nvPr>
        </p:nvSpPr>
        <p:spPr>
          <a:xfrm>
            <a:off x="7415231" y="2272816"/>
            <a:ext cx="1345136" cy="62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Extracting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</a:rPr>
              <a:t>meaningful information</a:t>
            </a:r>
          </a:p>
        </p:txBody>
      </p:sp>
      <p:pic>
        <p:nvPicPr>
          <p:cNvPr id="25" name="Picture 24" descr="CareServant_HR_04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/>
          <a:srcRect l="6962" r="10126" b="10657"/>
          <a:stretch>
            <a:fillRect/>
          </a:stretch>
        </p:blipFill>
        <p:spPr>
          <a:xfrm>
            <a:off x="1296013" y="3325741"/>
            <a:ext cx="1550942" cy="665171"/>
          </a:xfrm>
          <a:prstGeom prst="rect">
            <a:avLst/>
          </a:prstGeom>
        </p:spPr>
      </p:pic>
      <p:pic>
        <p:nvPicPr>
          <p:cNvPr id="3074" name="Picture 2" descr="http://wardsauto.com/site-files/wardsauto.com/files/imagecache/large_img/uploads/2013/08/volvo-autonomous-car.jpg">
            <a:hlinkClick r:id="rId21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/>
          <a:stretch/>
        </p:blipFill>
        <p:spPr bwMode="auto">
          <a:xfrm>
            <a:off x="6560559" y="3330274"/>
            <a:ext cx="1537169" cy="66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otalconnecttoolkit.com/images/image-gallery/hi-res/TC2_Family_Comm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"/>
          <a:stretch/>
        </p:blipFill>
        <p:spPr bwMode="auto">
          <a:xfrm>
            <a:off x="2071486" y="952721"/>
            <a:ext cx="1972517" cy="685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fesoundfamily.com/wp-content/uploads/2012/12/Dome-Cameras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30" y="952718"/>
            <a:ext cx="995346" cy="6501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nnectedly.com/sites/connectedly.com/files/styles/large/public/topic_images/2014/Connected-Cars-%26-Automotive.png?itok=8LEodGDS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8" b="17838"/>
          <a:stretch/>
        </p:blipFill>
        <p:spPr bwMode="auto">
          <a:xfrm>
            <a:off x="6914132" y="1036370"/>
            <a:ext cx="1356049" cy="532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ws.soft32.com/wp-content/upload/Philips/PhilipsCX50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5"/>
          <a:stretch/>
        </p:blipFill>
        <p:spPr bwMode="auto">
          <a:xfrm>
            <a:off x="663159" y="853849"/>
            <a:ext cx="1475258" cy="782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6882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7" cstate="print"/>
          <a:srcRect l="24925" t="12910" b="5000"/>
          <a:stretch>
            <a:fillRect/>
          </a:stretch>
        </p:blipFill>
        <p:spPr bwMode="auto">
          <a:xfrm>
            <a:off x="2856835" y="1631655"/>
            <a:ext cx="3673616" cy="163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>
            <p:custDataLst>
              <p:tags r:id="rId8"/>
            </p:custDataLst>
          </p:nvPr>
        </p:nvSpPr>
        <p:spPr bwMode="auto">
          <a:xfrm>
            <a:off x="1854819" y="1913876"/>
            <a:ext cx="5617202" cy="1064054"/>
          </a:xfrm>
          <a:prstGeom prst="ellipse">
            <a:avLst/>
          </a:prstGeom>
          <a:solidFill>
            <a:srgbClr val="91C7FF">
              <a:alpha val="2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0" tIns="34279" rIns="68560" bIns="3427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9"/>
            </p:custDataLst>
          </p:nvPr>
        </p:nvSpPr>
        <p:spPr>
          <a:xfrm>
            <a:off x="3631644" y="4019300"/>
            <a:ext cx="2062063" cy="300060"/>
          </a:xfrm>
          <a:prstGeom prst="rect">
            <a:avLst/>
          </a:prstGeom>
          <a:noFill/>
        </p:spPr>
        <p:txBody>
          <a:bodyPr wrap="none" lIns="68560" tIns="34279" rIns="68560" bIns="34279" rtlCol="0">
            <a:spAutoFit/>
          </a:bodyPr>
          <a:lstStyle/>
          <a:p>
            <a:r>
              <a:rPr lang="en-US" sz="1500" b="1" dirty="0">
                <a:solidFill>
                  <a:srgbClr val="0B5ED7">
                    <a:lumMod val="50000"/>
                  </a:srgbClr>
                </a:solidFill>
              </a:rPr>
              <a:t>Connected Solutions</a:t>
            </a:r>
          </a:p>
        </p:txBody>
      </p:sp>
      <p:sp>
        <p:nvSpPr>
          <p:cNvPr id="21" name="TextBox 20"/>
          <p:cNvSpPr txBox="1"/>
          <p:nvPr>
            <p:custDataLst>
              <p:tags r:id="rId10"/>
            </p:custDataLst>
          </p:nvPr>
        </p:nvSpPr>
        <p:spPr>
          <a:xfrm>
            <a:off x="3232037" y="3022693"/>
            <a:ext cx="2854123" cy="438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Enhancing the user experience</a:t>
            </a:r>
          </a:p>
          <a:p>
            <a:pPr algn="ctr"/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34" name="Picture 2" descr="http://www.veldhoven.nl/ruimtelijkeplannen/NL.IMRO.0861.011300oerlezuid-0305/i_NL.IMRO.0861.011300oerlezuid-0305_0005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69" y="3320439"/>
            <a:ext cx="1531837" cy="660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4345" name="Picture 9" descr="http://www.themill.com/media/1121898/nike__03_690x308.jpg">
            <a:hlinkClick r:id="rId29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4"/>
          <a:stretch/>
        </p:blipFill>
        <p:spPr bwMode="auto">
          <a:xfrm>
            <a:off x="3002672" y="3320440"/>
            <a:ext cx="1637564" cy="731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rved Right Arrow 19"/>
          <p:cNvSpPr/>
          <p:nvPr>
            <p:custDataLst>
              <p:tags r:id="rId11"/>
            </p:custDataLst>
          </p:nvPr>
        </p:nvSpPr>
        <p:spPr bwMode="auto">
          <a:xfrm flipH="1">
            <a:off x="5987393" y="1689862"/>
            <a:ext cx="1550928" cy="1572944"/>
          </a:xfrm>
          <a:prstGeom prst="curvedRightArrow">
            <a:avLst>
              <a:gd name="adj1" fmla="val 10470"/>
              <a:gd name="adj2" fmla="val 27462"/>
              <a:gd name="adj3" fmla="val 38467"/>
            </a:avLst>
          </a:prstGeom>
          <a:solidFill>
            <a:srgbClr val="91C7FF">
              <a:alpha val="3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0" tIns="34279" rIns="68560" bIns="3427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Curved Right Arrow 22"/>
          <p:cNvSpPr/>
          <p:nvPr>
            <p:custDataLst>
              <p:tags r:id="rId12"/>
            </p:custDataLst>
          </p:nvPr>
        </p:nvSpPr>
        <p:spPr bwMode="auto">
          <a:xfrm>
            <a:off x="1790508" y="1701160"/>
            <a:ext cx="1553092" cy="1553132"/>
          </a:xfrm>
          <a:prstGeom prst="curvedRightArrow">
            <a:avLst>
              <a:gd name="adj1" fmla="val 10470"/>
              <a:gd name="adj2" fmla="val 27462"/>
              <a:gd name="adj3" fmla="val 38467"/>
            </a:avLst>
          </a:prstGeom>
          <a:solidFill>
            <a:srgbClr val="91C7FF">
              <a:alpha val="30196"/>
            </a:srgb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0" tIns="34279" rIns="68560" bIns="3427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54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810269" y="1021024"/>
            <a:ext cx="824275" cy="51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mhealthwatch.com/wp-content/uploads/2013/09/Polar-Unveils-New-Smart-Bracelet-300x300.jpg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65" y="1007365"/>
            <a:ext cx="1004362" cy="540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>
            <p:custDataLst>
              <p:tags r:id="rId14"/>
            </p:custDataLst>
          </p:nvPr>
        </p:nvSpPr>
        <p:spPr>
          <a:xfrm>
            <a:off x="3420792" y="1642835"/>
            <a:ext cx="2489300" cy="253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Sensing and monitoring data</a:t>
            </a:r>
          </a:p>
        </p:txBody>
      </p:sp>
      <p:sp>
        <p:nvSpPr>
          <p:cNvPr id="12" name="TextBox 11"/>
          <p:cNvSpPr txBox="1"/>
          <p:nvPr>
            <p:custDataLst>
              <p:tags r:id="rId15"/>
            </p:custDataLst>
          </p:nvPr>
        </p:nvSpPr>
        <p:spPr>
          <a:xfrm>
            <a:off x="3683746" y="633723"/>
            <a:ext cx="1891681" cy="300060"/>
          </a:xfrm>
          <a:prstGeom prst="rect">
            <a:avLst/>
          </a:prstGeom>
          <a:noFill/>
        </p:spPr>
        <p:txBody>
          <a:bodyPr wrap="none" lIns="68560" tIns="34279" rIns="68560" bIns="34279" rtlCol="0">
            <a:spAutoFit/>
          </a:bodyPr>
          <a:lstStyle/>
          <a:p>
            <a:r>
              <a:rPr lang="en-US" sz="1500" b="1" dirty="0">
                <a:solidFill>
                  <a:srgbClr val="0B5ED7">
                    <a:lumMod val="75000"/>
                  </a:srgbClr>
                </a:solidFill>
              </a:rPr>
              <a:t>Connected devices</a:t>
            </a:r>
          </a:p>
        </p:txBody>
      </p:sp>
      <p:cxnSp>
        <p:nvCxnSpPr>
          <p:cNvPr id="32" name="Straight Connector 280"/>
          <p:cNvCxnSpPr/>
          <p:nvPr>
            <p:custDataLst>
              <p:tags r:id="rId16"/>
            </p:custDataLst>
          </p:nvPr>
        </p:nvCxnSpPr>
        <p:spPr bwMode="auto">
          <a:xfrm>
            <a:off x="780840" y="3239496"/>
            <a:ext cx="7815383" cy="85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280"/>
          <p:cNvCxnSpPr/>
          <p:nvPr>
            <p:custDataLst>
              <p:tags r:id="rId17"/>
            </p:custDataLst>
          </p:nvPr>
        </p:nvCxnSpPr>
        <p:spPr bwMode="auto">
          <a:xfrm>
            <a:off x="780840" y="1656285"/>
            <a:ext cx="7815383" cy="85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Slide Number Placeholder 9"/>
          <p:cNvSpPr txBox="1">
            <a:spLocks/>
          </p:cNvSpPr>
          <p:nvPr/>
        </p:nvSpPr>
        <p:spPr>
          <a:xfrm>
            <a:off x="8534935" y="4933950"/>
            <a:ext cx="405470" cy="114300"/>
          </a:xfrm>
          <a:prstGeom prst="rect">
            <a:avLst/>
          </a:prstGeom>
        </p:spPr>
        <p:txBody>
          <a:bodyPr lIns="68560" tIns="34279" rIns="68560" bIns="34279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i="0" u="none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47C8D631-ABF6-421F-A19A-6251DCC6B69F}" type="slidenum">
              <a:rPr lang="nl-NL" sz="800"/>
              <a:pPr algn="r"/>
              <a:t>6</a:t>
            </a:fld>
            <a:endParaRPr lang="nl-NL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13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38" y="114705"/>
            <a:ext cx="7989933" cy="72545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Jads Headline"/>
                <a:cs typeface="Jads Headline"/>
              </a:rPr>
              <a:t>Every profession becomes a Data Science Profession</a:t>
            </a:r>
          </a:p>
        </p:txBody>
      </p:sp>
      <p:sp>
        <p:nvSpPr>
          <p:cNvPr id="19" name="Slide Number Placeholder 9"/>
          <p:cNvSpPr txBox="1">
            <a:spLocks/>
          </p:cNvSpPr>
          <p:nvPr/>
        </p:nvSpPr>
        <p:spPr>
          <a:xfrm>
            <a:off x="8534935" y="4933950"/>
            <a:ext cx="405470" cy="114300"/>
          </a:xfrm>
          <a:prstGeom prst="rect">
            <a:avLst/>
          </a:prstGeom>
        </p:spPr>
        <p:txBody>
          <a:bodyPr lIns="68560" tIns="34279" rIns="68560" bIns="34279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US" sz="2000" b="0" i="0" u="none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47C8D631-ABF6-421F-A19A-6251DCC6B69F}" type="slidenum">
              <a:rPr lang="nl-NL" sz="800">
                <a:latin typeface="Calibri"/>
                <a:cs typeface="Calibri"/>
              </a:rPr>
              <a:pPr algn="r"/>
              <a:t>7</a:t>
            </a:fld>
            <a:endParaRPr lang="nl-NL" sz="800" dirty="0"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840" y="615833"/>
            <a:ext cx="3797781" cy="18099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94410" y="615833"/>
            <a:ext cx="3797781" cy="18099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840" y="2455467"/>
            <a:ext cx="3797781" cy="186284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4410" y="2455467"/>
            <a:ext cx="3797781" cy="186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0" tIns="34279" rIns="68560" bIns="34279"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idx="1"/>
          </p:nvPr>
        </p:nvSpPr>
        <p:spPr>
          <a:xfrm>
            <a:off x="629841" y="634562"/>
            <a:ext cx="2848476" cy="59192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Health Analytics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635858" y="2459357"/>
            <a:ext cx="3791764" cy="591929"/>
          </a:xfrm>
          <a:prstGeom prst="rect">
            <a:avLst/>
          </a:prstGeom>
        </p:spPr>
        <p:txBody>
          <a:bodyPr vert="horz" lIns="68560" tIns="34279" rIns="68560" bIns="3427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HR Analytics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694410" y="627841"/>
            <a:ext cx="3402842" cy="591929"/>
          </a:xfrm>
          <a:prstGeom prst="rect">
            <a:avLst/>
          </a:prstGeom>
        </p:spPr>
        <p:txBody>
          <a:bodyPr vert="horz" lIns="68560" tIns="34279" rIns="68560" bIns="3427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Marketing Analytics</a:t>
            </a:r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4702531" y="2452121"/>
            <a:ext cx="3791764" cy="591929"/>
          </a:xfrm>
          <a:prstGeom prst="rect">
            <a:avLst/>
          </a:prstGeom>
        </p:spPr>
        <p:txBody>
          <a:bodyPr vert="horz" lIns="68560" tIns="34279" rIns="68560" bIns="3427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Accounting &amp; Finance Analytics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32" y="2812454"/>
            <a:ext cx="3565071" cy="138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toxel.com/wp-content/uploads/2009/01/billboards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22" y="997286"/>
            <a:ext cx="3144764" cy="1333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3" y="1005903"/>
            <a:ext cx="3433164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44" y="2812452"/>
            <a:ext cx="3419928" cy="13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8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JADS: What, Why &amp; How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09028" y="3905253"/>
            <a:ext cx="434975" cy="392113"/>
          </a:xfrm>
        </p:spPr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96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Jads Headline"/>
                <a:cs typeface="Jads Headline"/>
              </a:rPr>
              <a:t>WHY JADS? Bringing Technology and Sociology/Business together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7" y="859388"/>
            <a:ext cx="7992581" cy="31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67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Phi"/>
  <p:tag name="FIELDS.INITIALIZED" val="1"/>
  <p:tag name="SHAPESETGROUPCLASSNAME" val="ShapeSetGroup2"/>
  <p:tag name="SHAPESETCLASSNAME" val="TITLEONLY"/>
  <p:tag name="COLORSETGROUPCLASSNAME" val="ColorSetGroupLight"/>
  <p:tag name="COLORSETCLASSNAME" val="ColorSet1"/>
  <p:tag name="FONTSETGROUPCLASSNAME" val="FontSetGroup2"/>
  <p:tag name="STYLESETGROUPCLASSNAME" val="StyleSetGroup1"/>
  <p:tag name="MAPNAME" val="Map1"/>
  <p:tag name="CFG.LAYOUT" val="Default"/>
  <p:tag name="MLI" val="1"/>
  <p:tag name="TITLE 1_SHAPECLASSPROTECTIONTYP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SlideTextFontColor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-1;Scheme1;-1;-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-1;Scheme1;-1;-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SlideTextFontColor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"/>
  <p:tag name="FONTSETCLASSNAME" val="FontSet1"/>
  <p:tag name="COLORSETCLASSNAME" val="ColorSet1"/>
  <p:tag name="MLI" val="1"/>
  <p:tag name="SHAPESETGROUPCLASSNAME" val="ShapeSetGroup2"/>
  <p:tag name="SHAPESETCLASSNAME" val="TITLEONLY"/>
  <p:tag name="COLORSETGROUPCLASSNAME" val="ColorSetGroupLight"/>
  <p:tag name="FONTSETGROUPCLASSNAME" val="FontSetGroup2"/>
  <p:tag name="SHAPECLASSNAME" val="TitleOnSlide"/>
  <p:tag name="SHAPECLASSPROTECTIONTYPE" val="0"/>
  <p:tag name="COLORS" val="-2;-2;-2;-2;SlideTextFontColor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"/>
  <p:tag name="FONTSETCLASSNAME" val="FontSet1"/>
  <p:tag name="COLORSETCLASSNAME" val="ColorSet1"/>
  <p:tag name="MLI" val="1"/>
  <p:tag name="SHAPESETGROUPCLASSNAME" val="ShapeSetGroup2"/>
  <p:tag name="SHAPESETCLASSNAME" val="TITLEONLY"/>
  <p:tag name="COLORSETGROUPCLASSNAME" val="ColorSetGroupLight"/>
  <p:tag name="FONTSETGROUPCLASSNAME" val="FontSetGroup2"/>
  <p:tag name="SHAPECLASSNAME" val="TitleOnSlide"/>
  <p:tag name="SHAPECLASSPROTECTIONTYPE" val="0"/>
  <p:tag name="COLORS" val="-2;-2;-2;-2;SlideTextFontColor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SlideTextFontColor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Scheme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1;Scheme1;-2;-2;SlideTextFontColor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Scheme5;Scheme1;-2;-2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JADS opening">
  <a:themeElements>
    <a:clrScheme name="JA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2D7D"/>
      </a:accent1>
      <a:accent2>
        <a:srgbClr val="823228"/>
      </a:accent2>
      <a:accent3>
        <a:srgbClr val="FAE6CB"/>
      </a:accent3>
      <a:accent4>
        <a:srgbClr val="AA9137"/>
      </a:accent4>
      <a:accent5>
        <a:srgbClr val="E18282"/>
      </a:accent5>
      <a:accent6>
        <a:srgbClr val="4B553C"/>
      </a:accent6>
      <a:hlink>
        <a:srgbClr val="000000"/>
      </a:hlink>
      <a:folHlink>
        <a:srgbClr val="000000"/>
      </a:folHlink>
    </a:clrScheme>
    <a:fontScheme name="JA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DS.potx" id="{F4CF2CBC-E038-4487-97B8-CA791CF8EBA3}" vid="{59173A56-E2FF-4617-93AC-932D46E09D53}"/>
    </a:ext>
  </a:extLst>
</a:theme>
</file>

<file path=ppt/theme/theme2.xml><?xml version="1.0" encoding="utf-8"?>
<a:theme xmlns:a="http://schemas.openxmlformats.org/drawingml/2006/main" name="JADS blauw-rood">
  <a:themeElements>
    <a:clrScheme name="JA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2D7D"/>
      </a:accent1>
      <a:accent2>
        <a:srgbClr val="823228"/>
      </a:accent2>
      <a:accent3>
        <a:srgbClr val="FAE6CB"/>
      </a:accent3>
      <a:accent4>
        <a:srgbClr val="AA9137"/>
      </a:accent4>
      <a:accent5>
        <a:srgbClr val="E18282"/>
      </a:accent5>
      <a:accent6>
        <a:srgbClr val="4B553C"/>
      </a:accent6>
      <a:hlink>
        <a:srgbClr val="000000"/>
      </a:hlink>
      <a:folHlink>
        <a:srgbClr val="000000"/>
      </a:folHlink>
    </a:clrScheme>
    <a:fontScheme name="JA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DS.potx" id="{F4CF2CBC-E038-4487-97B8-CA791CF8EBA3}" vid="{A99C6A4D-6619-45B3-AC36-C5C21DCD456E}"/>
    </a:ext>
  </a:extLst>
</a:theme>
</file>

<file path=ppt/theme/theme3.xml><?xml version="1.0" encoding="utf-8"?>
<a:theme xmlns:a="http://schemas.openxmlformats.org/drawingml/2006/main" name="JADS oranje-blauw">
  <a:themeElements>
    <a:clrScheme name="JA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2D7D"/>
      </a:accent1>
      <a:accent2>
        <a:srgbClr val="823228"/>
      </a:accent2>
      <a:accent3>
        <a:srgbClr val="FAE6CB"/>
      </a:accent3>
      <a:accent4>
        <a:srgbClr val="AA9137"/>
      </a:accent4>
      <a:accent5>
        <a:srgbClr val="E18282"/>
      </a:accent5>
      <a:accent6>
        <a:srgbClr val="4B553C"/>
      </a:accent6>
      <a:hlink>
        <a:srgbClr val="000000"/>
      </a:hlink>
      <a:folHlink>
        <a:srgbClr val="000000"/>
      </a:folHlink>
    </a:clrScheme>
    <a:fontScheme name="JA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DS.potx" id="{F4CF2CBC-E038-4487-97B8-CA791CF8EBA3}" vid="{DD7C1D0A-41E4-4799-BE18-78DD061E92E6}"/>
    </a:ext>
  </a:extLst>
</a:theme>
</file>

<file path=ppt/theme/theme4.xml><?xml version="1.0" encoding="utf-8"?>
<a:theme xmlns:a="http://schemas.openxmlformats.org/drawingml/2006/main" name="JADS mos-mint">
  <a:themeElements>
    <a:clrScheme name="JA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2D7D"/>
      </a:accent1>
      <a:accent2>
        <a:srgbClr val="823228"/>
      </a:accent2>
      <a:accent3>
        <a:srgbClr val="FAE6CB"/>
      </a:accent3>
      <a:accent4>
        <a:srgbClr val="AA9137"/>
      </a:accent4>
      <a:accent5>
        <a:srgbClr val="E18282"/>
      </a:accent5>
      <a:accent6>
        <a:srgbClr val="4B553C"/>
      </a:accent6>
      <a:hlink>
        <a:srgbClr val="000000"/>
      </a:hlink>
      <a:folHlink>
        <a:srgbClr val="000000"/>
      </a:folHlink>
    </a:clrScheme>
    <a:fontScheme name="JA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DS.potx" id="{F4CF2CBC-E038-4487-97B8-CA791CF8EBA3}" vid="{EF34E878-D96C-410F-A04C-D4579B369054}"/>
    </a:ext>
  </a:extLst>
</a:theme>
</file>

<file path=ppt/theme/theme5.xml><?xml version="1.0" encoding="utf-8"?>
<a:theme xmlns:a="http://schemas.openxmlformats.org/drawingml/2006/main" name="JADS blauw">
  <a:themeElements>
    <a:clrScheme name="JA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2D7D"/>
      </a:accent1>
      <a:accent2>
        <a:srgbClr val="823228"/>
      </a:accent2>
      <a:accent3>
        <a:srgbClr val="FAE6CB"/>
      </a:accent3>
      <a:accent4>
        <a:srgbClr val="AA9137"/>
      </a:accent4>
      <a:accent5>
        <a:srgbClr val="E18282"/>
      </a:accent5>
      <a:accent6>
        <a:srgbClr val="4B553C"/>
      </a:accent6>
      <a:hlink>
        <a:srgbClr val="000000"/>
      </a:hlink>
      <a:folHlink>
        <a:srgbClr val="000000"/>
      </a:folHlink>
    </a:clrScheme>
    <a:fontScheme name="JA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DS.potx" id="{F4CF2CBC-E038-4487-97B8-CA791CF8EBA3}" vid="{95346919-9F35-4D06-92AB-5B172C5460D7}"/>
    </a:ext>
  </a:extLst>
</a:theme>
</file>

<file path=ppt/theme/theme6.xml><?xml version="1.0" encoding="utf-8"?>
<a:theme xmlns:a="http://schemas.openxmlformats.org/drawingml/2006/main" name="JADS rood">
  <a:themeElements>
    <a:clrScheme name="JA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D2D7D"/>
      </a:accent1>
      <a:accent2>
        <a:srgbClr val="823228"/>
      </a:accent2>
      <a:accent3>
        <a:srgbClr val="FAE6CB"/>
      </a:accent3>
      <a:accent4>
        <a:srgbClr val="AA9137"/>
      </a:accent4>
      <a:accent5>
        <a:srgbClr val="E18282"/>
      </a:accent5>
      <a:accent6>
        <a:srgbClr val="4B553C"/>
      </a:accent6>
      <a:hlink>
        <a:srgbClr val="000000"/>
      </a:hlink>
      <a:folHlink>
        <a:srgbClr val="000000"/>
      </a:folHlink>
    </a:clrScheme>
    <a:fontScheme name="JA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DS.potx" id="{F4CF2CBC-E038-4487-97B8-CA791CF8EBA3}" vid="{5176C938-F4A9-4D36-91BC-9EFE212C5212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7943</TotalTime>
  <Words>385</Words>
  <Application>Microsoft Macintosh PowerPoint</Application>
  <PresentationFormat>Diavoorstelling (16:9)</PresentationFormat>
  <Paragraphs>99</Paragraphs>
  <Slides>39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6</vt:i4>
      </vt:variant>
      <vt:variant>
        <vt:lpstr>Diatitels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Candara</vt:lpstr>
      <vt:lpstr>Jads Headline</vt:lpstr>
      <vt:lpstr>Times New Roman</vt:lpstr>
      <vt:lpstr>JADS opening</vt:lpstr>
      <vt:lpstr>JADS blauw-rood</vt:lpstr>
      <vt:lpstr>JADS oranje-blauw</vt:lpstr>
      <vt:lpstr>JADS mos-mint</vt:lpstr>
      <vt:lpstr>JADS blauw</vt:lpstr>
      <vt:lpstr>JADS rood</vt:lpstr>
      <vt:lpstr>PowerPoint-presentatie</vt:lpstr>
      <vt:lpstr>Data Science beyond the hype</vt:lpstr>
      <vt:lpstr>PowerPoint-presentatie</vt:lpstr>
      <vt:lpstr>CONTENT</vt:lpstr>
      <vt:lpstr>The Datafication era started in the early 1800’s</vt:lpstr>
      <vt:lpstr>The Always-On Society generates true Big Data</vt:lpstr>
      <vt:lpstr>Every profession becomes a Data Science Profession</vt:lpstr>
      <vt:lpstr>JADS: What, Why &amp; How</vt:lpstr>
      <vt:lpstr>WHY JADS? Bringing Technology and Sociology/Business together</vt:lpstr>
      <vt:lpstr>PowerPoint-presentatie</vt:lpstr>
      <vt:lpstr>JADS: close collaboration of 2 universities on 3 areas within data science</vt:lpstr>
      <vt:lpstr>Education: 10 data science programs offered at 3 locations</vt:lpstr>
      <vt:lpstr>Expected growth</vt:lpstr>
      <vt:lpstr>PowerPoint-presentatie</vt:lpstr>
      <vt:lpstr>PowerPoint-presentatie</vt:lpstr>
      <vt:lpstr>Cool Examples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impact of data science on business</vt:lpstr>
      <vt:lpstr>The vision is clear: data is the new oil water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Finally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CiRi Marketing</dc:creator>
  <dc:description>Template by Orange Pepper_x000d_
Design by Volle-Kracht_x000d_
2016</dc:description>
  <cp:lastModifiedBy>Merel de Koning</cp:lastModifiedBy>
  <cp:revision>95</cp:revision>
  <dcterms:created xsi:type="dcterms:W3CDTF">2016-05-13T10:02:16Z</dcterms:created>
  <dcterms:modified xsi:type="dcterms:W3CDTF">2018-04-05T08:55:32Z</dcterms:modified>
</cp:coreProperties>
</file>